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75" r:id="rId2"/>
    <p:sldId id="315" r:id="rId3"/>
    <p:sldId id="299" r:id="rId4"/>
    <p:sldId id="328" r:id="rId5"/>
    <p:sldId id="323" r:id="rId6"/>
    <p:sldId id="329" r:id="rId7"/>
    <p:sldId id="330" r:id="rId8"/>
    <p:sldId id="324" r:id="rId9"/>
    <p:sldId id="331" r:id="rId10"/>
    <p:sldId id="332" r:id="rId11"/>
    <p:sldId id="333" r:id="rId12"/>
    <p:sldId id="334" r:id="rId13"/>
    <p:sldId id="335" r:id="rId14"/>
    <p:sldId id="325" r:id="rId15"/>
    <p:sldId id="336" r:id="rId16"/>
    <p:sldId id="322" r:id="rId17"/>
  </p:sldIdLst>
  <p:sldSz cx="12192000" cy="6858000"/>
  <p:notesSz cx="6858000" cy="9144000"/>
  <p:embeddedFontLst>
    <p:embeddedFont>
      <p:font typeface="等线" panose="02010600030101010101" pitchFamily="2" charset="-122"/>
      <p:regular r:id="rId19"/>
      <p:bold r:id="rId20"/>
    </p:embeddedFont>
    <p:embeddedFont>
      <p:font typeface="等线 Light" panose="02010600030101010101" pitchFamily="2" charset="-122"/>
      <p:regular r:id="rId21"/>
    </p:embeddedFont>
    <p:embeddedFont>
      <p:font typeface="微软雅黑" panose="020B0503020204020204" pitchFamily="34" charset="-122"/>
      <p:regular r:id="rId22"/>
      <p:bold r:id="rId23"/>
    </p:embeddedFont>
    <p:embeddedFont>
      <p:font typeface="Montserrat Light" panose="00000400000000000000" pitchFamily="2" charset="0"/>
      <p:regular r:id="rId24"/>
      <p:italic r:id="rId25"/>
    </p:embeddedFont>
    <p:embeddedFont>
      <p:font typeface="Novecento wide Bold" panose="00000805000000000000" charset="0"/>
      <p:bold r:id="rId26"/>
    </p:embeddedFont>
    <p:embeddedFont>
      <p:font typeface="Sitka Text" pitchFamily="2" charset="0"/>
      <p:regular r:id="rId27"/>
      <p:bold r:id="rId28"/>
      <p:italic r:id="rId29"/>
      <p:boldItalic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66" d="100"/>
          <a:sy n="66" d="100"/>
        </p:scale>
        <p:origin x="1708" y="1160"/>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t>2023/5/1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t>‹#›</a:t>
            </a:fld>
            <a:endParaRPr lang="zh-CN" altLang="en-US"/>
          </a:p>
        </p:txBody>
      </p:sp>
    </p:spTree>
    <p:extLst>
      <p:ext uri="{BB962C8B-B14F-4D97-AF65-F5344CB8AC3E}">
        <p14:creationId xmlns:p14="http://schemas.microsoft.com/office/powerpoint/2010/main" val="3720696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1</a:t>
            </a:fld>
            <a:endParaRPr lang="zh-CN" altLang="en-US"/>
          </a:p>
        </p:txBody>
      </p:sp>
    </p:spTree>
    <p:extLst>
      <p:ext uri="{BB962C8B-B14F-4D97-AF65-F5344CB8AC3E}">
        <p14:creationId xmlns:p14="http://schemas.microsoft.com/office/powerpoint/2010/main" val="37021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16</a:t>
            </a:fld>
            <a:endParaRPr lang="zh-CN" altLang="en-US"/>
          </a:p>
        </p:txBody>
      </p:sp>
    </p:spTree>
    <p:extLst>
      <p:ext uri="{BB962C8B-B14F-4D97-AF65-F5344CB8AC3E}">
        <p14:creationId xmlns:p14="http://schemas.microsoft.com/office/powerpoint/2010/main" val="158720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7A7EA-1AE8-451A-9961-B4FFFAF48E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B7B5BB-BA7E-4B59-8B8A-A48EBC9916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325D62-B3DA-479E-93A5-89838E6BA26B}"/>
              </a:ext>
            </a:extLst>
          </p:cNvPr>
          <p:cNvSpPr>
            <a:spLocks noGrp="1"/>
          </p:cNvSpPr>
          <p:nvPr>
            <p:ph type="dt" sz="half" idx="10"/>
          </p:nvPr>
        </p:nvSpPr>
        <p:spPr/>
        <p:txBody>
          <a:bodyPr/>
          <a:lstStyle/>
          <a:p>
            <a:fld id="{2DE362B0-12AC-4085-87E0-7E16945EABF7}" type="datetimeFigureOut">
              <a:rPr lang="zh-CN" altLang="en-US" smtClean="0"/>
              <a:t>2023/5/1</a:t>
            </a:fld>
            <a:endParaRPr lang="zh-CN" altLang="en-US"/>
          </a:p>
        </p:txBody>
      </p:sp>
      <p:sp>
        <p:nvSpPr>
          <p:cNvPr id="5" name="页脚占位符 4">
            <a:extLst>
              <a:ext uri="{FF2B5EF4-FFF2-40B4-BE49-F238E27FC236}">
                <a16:creationId xmlns:a16="http://schemas.microsoft.com/office/drawing/2014/main" id="{77820C1D-EEDA-42F2-86D5-182DB78387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B7F4A4-66C5-46E9-BF04-17FE1AC27C2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54250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ED284-0E9D-482F-B856-76A2D2B0E9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3467B8-FCFB-46D0-BE09-AFF16AF670E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AC6B98-6C5A-476D-A015-FA6811054037}"/>
              </a:ext>
            </a:extLst>
          </p:cNvPr>
          <p:cNvSpPr>
            <a:spLocks noGrp="1"/>
          </p:cNvSpPr>
          <p:nvPr>
            <p:ph type="dt" sz="half" idx="10"/>
          </p:nvPr>
        </p:nvSpPr>
        <p:spPr/>
        <p:txBody>
          <a:bodyPr/>
          <a:lstStyle/>
          <a:p>
            <a:fld id="{2DE362B0-12AC-4085-87E0-7E16945EABF7}" type="datetimeFigureOut">
              <a:rPr lang="zh-CN" altLang="en-US" smtClean="0"/>
              <a:t>2023/5/1</a:t>
            </a:fld>
            <a:endParaRPr lang="zh-CN" altLang="en-US"/>
          </a:p>
        </p:txBody>
      </p:sp>
      <p:sp>
        <p:nvSpPr>
          <p:cNvPr id="5" name="页脚占位符 4">
            <a:extLst>
              <a:ext uri="{FF2B5EF4-FFF2-40B4-BE49-F238E27FC236}">
                <a16:creationId xmlns:a16="http://schemas.microsoft.com/office/drawing/2014/main" id="{D94C7B47-B6EB-4954-BDE1-E528748E07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BDF827-69B8-4B38-8040-758CF7E43945}"/>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492015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9391CF-CC2A-4981-B400-6D4673D5F73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625815-3811-46B4-ADB4-EC121BBC6B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7E7046-BDD5-4A0C-8A48-0C3DC8ACDF34}"/>
              </a:ext>
            </a:extLst>
          </p:cNvPr>
          <p:cNvSpPr>
            <a:spLocks noGrp="1"/>
          </p:cNvSpPr>
          <p:nvPr>
            <p:ph type="dt" sz="half" idx="10"/>
          </p:nvPr>
        </p:nvSpPr>
        <p:spPr/>
        <p:txBody>
          <a:bodyPr/>
          <a:lstStyle/>
          <a:p>
            <a:fld id="{2DE362B0-12AC-4085-87E0-7E16945EABF7}" type="datetimeFigureOut">
              <a:rPr lang="zh-CN" altLang="en-US" smtClean="0"/>
              <a:t>2023/5/1</a:t>
            </a:fld>
            <a:endParaRPr lang="zh-CN" altLang="en-US"/>
          </a:p>
        </p:txBody>
      </p:sp>
      <p:sp>
        <p:nvSpPr>
          <p:cNvPr id="5" name="页脚占位符 4">
            <a:extLst>
              <a:ext uri="{FF2B5EF4-FFF2-40B4-BE49-F238E27FC236}">
                <a16:creationId xmlns:a16="http://schemas.microsoft.com/office/drawing/2014/main" id="{9ABF5539-6CBA-4B59-BDD4-F58D128072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8A8429-4810-466B-9CB6-D373CBCBDEF2}"/>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92475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48562-8F23-47E9-99F0-621509ED55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512AD7-7614-4879-9241-41E9A77DE6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8CAB5F-C7B0-4A19-AEFF-8522F0334866}"/>
              </a:ext>
            </a:extLst>
          </p:cNvPr>
          <p:cNvSpPr>
            <a:spLocks noGrp="1"/>
          </p:cNvSpPr>
          <p:nvPr>
            <p:ph type="dt" sz="half" idx="10"/>
          </p:nvPr>
        </p:nvSpPr>
        <p:spPr/>
        <p:txBody>
          <a:bodyPr/>
          <a:lstStyle/>
          <a:p>
            <a:fld id="{2DE362B0-12AC-4085-87E0-7E16945EABF7}" type="datetimeFigureOut">
              <a:rPr lang="zh-CN" altLang="en-US" smtClean="0"/>
              <a:t>2023/5/1</a:t>
            </a:fld>
            <a:endParaRPr lang="zh-CN" altLang="en-US"/>
          </a:p>
        </p:txBody>
      </p:sp>
      <p:sp>
        <p:nvSpPr>
          <p:cNvPr id="5" name="页脚占位符 4">
            <a:extLst>
              <a:ext uri="{FF2B5EF4-FFF2-40B4-BE49-F238E27FC236}">
                <a16:creationId xmlns:a16="http://schemas.microsoft.com/office/drawing/2014/main" id="{DAB4FCA0-770B-4DC5-ABB8-88AFB3F0A8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667B72-F3AC-4116-BB94-BA310D61B2F6}"/>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09869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2DBAC-0099-415F-8C27-209D8B8579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37D949-E75B-4CAC-A020-67E866BFC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2EEED9-DB07-4C3A-ADCF-9C57CA2D0504}"/>
              </a:ext>
            </a:extLst>
          </p:cNvPr>
          <p:cNvSpPr>
            <a:spLocks noGrp="1"/>
          </p:cNvSpPr>
          <p:nvPr>
            <p:ph type="dt" sz="half" idx="10"/>
          </p:nvPr>
        </p:nvSpPr>
        <p:spPr/>
        <p:txBody>
          <a:bodyPr/>
          <a:lstStyle/>
          <a:p>
            <a:fld id="{2DE362B0-12AC-4085-87E0-7E16945EABF7}" type="datetimeFigureOut">
              <a:rPr lang="zh-CN" altLang="en-US" smtClean="0"/>
              <a:t>2023/5/1</a:t>
            </a:fld>
            <a:endParaRPr lang="zh-CN" altLang="en-US"/>
          </a:p>
        </p:txBody>
      </p:sp>
      <p:sp>
        <p:nvSpPr>
          <p:cNvPr id="5" name="页脚占位符 4">
            <a:extLst>
              <a:ext uri="{FF2B5EF4-FFF2-40B4-BE49-F238E27FC236}">
                <a16:creationId xmlns:a16="http://schemas.microsoft.com/office/drawing/2014/main" id="{3CAC9124-5FEC-4762-9E8E-9DA9795488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0F0298-5B47-4F21-8D6D-802EE1B72A8A}"/>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78131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AEBD4-6315-4C3B-9006-3D1D2AF5E96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B60409-B4BB-4801-B450-E9A69A7070D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A8137-B69A-4248-B9C8-FDA9C2F7838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B56D9F2-9593-4904-B034-2A3FF62D7D02}"/>
              </a:ext>
            </a:extLst>
          </p:cNvPr>
          <p:cNvSpPr>
            <a:spLocks noGrp="1"/>
          </p:cNvSpPr>
          <p:nvPr>
            <p:ph type="dt" sz="half" idx="10"/>
          </p:nvPr>
        </p:nvSpPr>
        <p:spPr/>
        <p:txBody>
          <a:bodyPr/>
          <a:lstStyle/>
          <a:p>
            <a:fld id="{2DE362B0-12AC-4085-87E0-7E16945EABF7}" type="datetimeFigureOut">
              <a:rPr lang="zh-CN" altLang="en-US" smtClean="0"/>
              <a:t>2023/5/1</a:t>
            </a:fld>
            <a:endParaRPr lang="zh-CN" altLang="en-US"/>
          </a:p>
        </p:txBody>
      </p:sp>
      <p:sp>
        <p:nvSpPr>
          <p:cNvPr id="6" name="页脚占位符 5">
            <a:extLst>
              <a:ext uri="{FF2B5EF4-FFF2-40B4-BE49-F238E27FC236}">
                <a16:creationId xmlns:a16="http://schemas.microsoft.com/office/drawing/2014/main" id="{67D8D1F4-BDDB-4BF6-BEE5-6BE1CED764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98EF2B-BC9E-4668-90EC-DC7CE6F73FCA}"/>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208439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61053-5D47-43A4-AB72-FA4E64B50D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711B8E-9ED5-43B0-B3AD-7D522C9768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E3E80D5-E95C-4988-8964-8BFD738AD9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99F7E2C-29B0-4356-BEDE-7D6A55F2F9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835EE5A-F501-4B77-8B69-B9547B8177A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05207E-1DF9-421E-8A6E-A9885B3D5991}"/>
              </a:ext>
            </a:extLst>
          </p:cNvPr>
          <p:cNvSpPr>
            <a:spLocks noGrp="1"/>
          </p:cNvSpPr>
          <p:nvPr>
            <p:ph type="dt" sz="half" idx="10"/>
          </p:nvPr>
        </p:nvSpPr>
        <p:spPr/>
        <p:txBody>
          <a:bodyPr/>
          <a:lstStyle/>
          <a:p>
            <a:fld id="{2DE362B0-12AC-4085-87E0-7E16945EABF7}" type="datetimeFigureOut">
              <a:rPr lang="zh-CN" altLang="en-US" smtClean="0"/>
              <a:t>2023/5/1</a:t>
            </a:fld>
            <a:endParaRPr lang="zh-CN" altLang="en-US"/>
          </a:p>
        </p:txBody>
      </p:sp>
      <p:sp>
        <p:nvSpPr>
          <p:cNvPr id="8" name="页脚占位符 7">
            <a:extLst>
              <a:ext uri="{FF2B5EF4-FFF2-40B4-BE49-F238E27FC236}">
                <a16:creationId xmlns:a16="http://schemas.microsoft.com/office/drawing/2014/main" id="{E66E2714-D2A7-4199-A979-FAAC27161E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C746AF1-733B-4A8C-B99E-95F30DC4C81C}"/>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16725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13520-6A5C-4117-A68E-9F34D18F9B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183103-C3F4-4197-9840-19EF9AB2EDB5}"/>
              </a:ext>
            </a:extLst>
          </p:cNvPr>
          <p:cNvSpPr>
            <a:spLocks noGrp="1"/>
          </p:cNvSpPr>
          <p:nvPr>
            <p:ph type="dt" sz="half" idx="10"/>
          </p:nvPr>
        </p:nvSpPr>
        <p:spPr/>
        <p:txBody>
          <a:bodyPr/>
          <a:lstStyle/>
          <a:p>
            <a:fld id="{2DE362B0-12AC-4085-87E0-7E16945EABF7}" type="datetimeFigureOut">
              <a:rPr lang="zh-CN" altLang="en-US" smtClean="0"/>
              <a:t>2023/5/1</a:t>
            </a:fld>
            <a:endParaRPr lang="zh-CN" altLang="en-US"/>
          </a:p>
        </p:txBody>
      </p:sp>
      <p:sp>
        <p:nvSpPr>
          <p:cNvPr id="4" name="页脚占位符 3">
            <a:extLst>
              <a:ext uri="{FF2B5EF4-FFF2-40B4-BE49-F238E27FC236}">
                <a16:creationId xmlns:a16="http://schemas.microsoft.com/office/drawing/2014/main" id="{265027D6-4287-49B1-8FF6-B1E4E09A156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B7A8086-B289-424D-9144-B46B674140F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11086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96CE17-93FD-470C-852F-C04A5B0109E7}"/>
              </a:ext>
            </a:extLst>
          </p:cNvPr>
          <p:cNvSpPr>
            <a:spLocks noGrp="1"/>
          </p:cNvSpPr>
          <p:nvPr>
            <p:ph type="dt" sz="half" idx="10"/>
          </p:nvPr>
        </p:nvSpPr>
        <p:spPr/>
        <p:txBody>
          <a:bodyPr/>
          <a:lstStyle/>
          <a:p>
            <a:fld id="{2DE362B0-12AC-4085-87E0-7E16945EABF7}" type="datetimeFigureOut">
              <a:rPr lang="zh-CN" altLang="en-US" smtClean="0"/>
              <a:t>2023/5/1</a:t>
            </a:fld>
            <a:endParaRPr lang="zh-CN" altLang="en-US"/>
          </a:p>
        </p:txBody>
      </p:sp>
      <p:sp>
        <p:nvSpPr>
          <p:cNvPr id="3" name="页脚占位符 2">
            <a:extLst>
              <a:ext uri="{FF2B5EF4-FFF2-40B4-BE49-F238E27FC236}">
                <a16:creationId xmlns:a16="http://schemas.microsoft.com/office/drawing/2014/main" id="{6439AC8A-75A5-4308-A4D9-91C6C02570D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8B08803-606A-461F-B8A2-45DF36EEE1F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149090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49FE5-958D-4A83-84B3-6C93321A20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47BA609-A975-4B68-9875-22F34E30A3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34AAAEA-D93D-47C2-A6E8-201660514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99314A-6D26-4E6E-AC89-4B321800AB03}"/>
              </a:ext>
            </a:extLst>
          </p:cNvPr>
          <p:cNvSpPr>
            <a:spLocks noGrp="1"/>
          </p:cNvSpPr>
          <p:nvPr>
            <p:ph type="dt" sz="half" idx="10"/>
          </p:nvPr>
        </p:nvSpPr>
        <p:spPr/>
        <p:txBody>
          <a:bodyPr/>
          <a:lstStyle/>
          <a:p>
            <a:fld id="{2DE362B0-12AC-4085-87E0-7E16945EABF7}" type="datetimeFigureOut">
              <a:rPr lang="zh-CN" altLang="en-US" smtClean="0"/>
              <a:t>2023/5/1</a:t>
            </a:fld>
            <a:endParaRPr lang="zh-CN" altLang="en-US"/>
          </a:p>
        </p:txBody>
      </p:sp>
      <p:sp>
        <p:nvSpPr>
          <p:cNvPr id="6" name="页脚占位符 5">
            <a:extLst>
              <a:ext uri="{FF2B5EF4-FFF2-40B4-BE49-F238E27FC236}">
                <a16:creationId xmlns:a16="http://schemas.microsoft.com/office/drawing/2014/main" id="{7FD572B2-EEF9-42FD-9D6E-FA6BD4FE1E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AC47CD-BEB8-4BCC-8C4C-D655D7354F2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415948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E16CF-E25A-48BF-B14C-D189023D54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B554132-8B4D-4A6B-98A4-F85AE4883C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39800C5-AF5A-463B-B70A-7F969A1E8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B2C16A-0953-48B3-B315-DBDD16469865}"/>
              </a:ext>
            </a:extLst>
          </p:cNvPr>
          <p:cNvSpPr>
            <a:spLocks noGrp="1"/>
          </p:cNvSpPr>
          <p:nvPr>
            <p:ph type="dt" sz="half" idx="10"/>
          </p:nvPr>
        </p:nvSpPr>
        <p:spPr/>
        <p:txBody>
          <a:bodyPr/>
          <a:lstStyle/>
          <a:p>
            <a:fld id="{2DE362B0-12AC-4085-87E0-7E16945EABF7}" type="datetimeFigureOut">
              <a:rPr lang="zh-CN" altLang="en-US" smtClean="0"/>
              <a:t>2023/5/1</a:t>
            </a:fld>
            <a:endParaRPr lang="zh-CN" altLang="en-US"/>
          </a:p>
        </p:txBody>
      </p:sp>
      <p:sp>
        <p:nvSpPr>
          <p:cNvPr id="6" name="页脚占位符 5">
            <a:extLst>
              <a:ext uri="{FF2B5EF4-FFF2-40B4-BE49-F238E27FC236}">
                <a16:creationId xmlns:a16="http://schemas.microsoft.com/office/drawing/2014/main" id="{A32652F0-EBD0-48B6-B01E-DC9FE8339F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1C5C9B-59CA-47AA-B824-52C454E5A806}"/>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47328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9E15E8-94A6-48D0-A24D-0B0CB2812F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564804-F978-483E-822B-83FCB8D31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B6681D-E2C3-4C64-AD91-36BDC2BED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t>2023/5/1</a:t>
            </a:fld>
            <a:endParaRPr lang="zh-CN" altLang="en-US"/>
          </a:p>
        </p:txBody>
      </p:sp>
      <p:sp>
        <p:nvSpPr>
          <p:cNvPr id="5" name="页脚占位符 4">
            <a:extLst>
              <a:ext uri="{FF2B5EF4-FFF2-40B4-BE49-F238E27FC236}">
                <a16:creationId xmlns:a16="http://schemas.microsoft.com/office/drawing/2014/main" id="{0FCB35B2-B2F7-45D0-811E-EA78DE204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71AA3CD-6552-417C-A511-789FEB25CF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20314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A8A364C-FA08-47AA-BD76-0C6E8ED0C094}"/>
              </a:ext>
            </a:extLst>
          </p:cNvPr>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a:cs typeface="+mn-cs"/>
            </a:endParaRPr>
          </a:p>
        </p:txBody>
      </p:sp>
      <p:sp>
        <p:nvSpPr>
          <p:cNvPr id="2" name="文本框 1">
            <a:extLst>
              <a:ext uri="{FF2B5EF4-FFF2-40B4-BE49-F238E27FC236}">
                <a16:creationId xmlns:a16="http://schemas.microsoft.com/office/drawing/2014/main" id="{807646AB-D820-4F65-A736-C7F6C0D343B5}"/>
              </a:ext>
            </a:extLst>
          </p:cNvPr>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7" name="文本框 6">
            <a:extLst>
              <a:ext uri="{FF2B5EF4-FFF2-40B4-BE49-F238E27FC236}">
                <a16:creationId xmlns:a16="http://schemas.microsoft.com/office/drawing/2014/main" id="{0A0A4E89-2CA5-40CC-A10C-AD48FB848867}"/>
              </a:ext>
            </a:extLst>
          </p:cNvPr>
          <p:cNvSpPr txBox="1"/>
          <p:nvPr/>
        </p:nvSpPr>
        <p:spPr>
          <a:xfrm>
            <a:off x="983847" y="3274139"/>
            <a:ext cx="3941133" cy="523220"/>
          </a:xfrm>
          <a:prstGeom prst="rect">
            <a:avLst/>
          </a:prstGeom>
          <a:noFill/>
        </p:spPr>
        <p:txBody>
          <a:bodyPr wrap="square" rtlCol="0">
            <a:spAutoFit/>
          </a:bodyPr>
          <a:lstStyle/>
          <a:p>
            <a:r>
              <a:rPr lang="zh-CN" altLang="en-US" sz="2800" b="1" dirty="0">
                <a:solidFill>
                  <a:schemeClr val="bg1">
                    <a:alpha val="80000"/>
                  </a:schemeClr>
                </a:solidFill>
                <a:latin typeface="微软雅黑" panose="020B0503020204020204" pitchFamily="34" charset="-122"/>
                <a:ea typeface="微软雅黑" panose="020B0503020204020204" pitchFamily="34" charset="-122"/>
              </a:rPr>
              <a:t>答辩汇报模板</a:t>
            </a:r>
          </a:p>
        </p:txBody>
      </p:sp>
      <p:sp>
        <p:nvSpPr>
          <p:cNvPr id="8" name="文本框 7">
            <a:extLst>
              <a:ext uri="{FF2B5EF4-FFF2-40B4-BE49-F238E27FC236}">
                <a16:creationId xmlns:a16="http://schemas.microsoft.com/office/drawing/2014/main" id="{5A9B5F70-DB87-49FC-96BD-F9F2413BD9E7}"/>
              </a:ext>
            </a:extLst>
          </p:cNvPr>
          <p:cNvSpPr txBox="1"/>
          <p:nvPr/>
        </p:nvSpPr>
        <p:spPr>
          <a:xfrm>
            <a:off x="983848" y="5456348"/>
            <a:ext cx="2785729" cy="46166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汇报人：吴卓颖</a:t>
            </a:r>
          </a:p>
        </p:txBody>
      </p:sp>
      <p:sp>
        <p:nvSpPr>
          <p:cNvPr id="9" name="文本框 8">
            <a:extLst>
              <a:ext uri="{FF2B5EF4-FFF2-40B4-BE49-F238E27FC236}">
                <a16:creationId xmlns:a16="http://schemas.microsoft.com/office/drawing/2014/main" id="{317FD266-54AE-4A79-BE5F-32A3138FC0B7}"/>
              </a:ext>
            </a:extLst>
          </p:cNvPr>
          <p:cNvSpPr txBox="1"/>
          <p:nvPr/>
        </p:nvSpPr>
        <p:spPr>
          <a:xfrm>
            <a:off x="983847" y="5926209"/>
            <a:ext cx="4125432" cy="46166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2023</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5</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p>
        </p:txBody>
      </p:sp>
      <p:pic>
        <p:nvPicPr>
          <p:cNvPr id="10" name="图形 9">
            <a:extLst>
              <a:ext uri="{FF2B5EF4-FFF2-40B4-BE49-F238E27FC236}">
                <a16:creationId xmlns:a16="http://schemas.microsoft.com/office/drawing/2014/main" id="{A6EBA856-E02C-47F4-972D-8DEBB12B5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7748" y="-2526731"/>
            <a:ext cx="10224035" cy="10548612"/>
          </a:xfrm>
          <a:prstGeom prst="rect">
            <a:avLst/>
          </a:prstGeom>
        </p:spPr>
      </p:pic>
      <p:cxnSp>
        <p:nvCxnSpPr>
          <p:cNvPr id="5" name="直接连接符 4">
            <a:extLst>
              <a:ext uri="{FF2B5EF4-FFF2-40B4-BE49-F238E27FC236}">
                <a16:creationId xmlns:a16="http://schemas.microsoft.com/office/drawing/2014/main" id="{6836A6BF-75AA-4F2E-BF9C-2DE2FCEB7583}"/>
              </a:ext>
            </a:extLst>
          </p:cNvPr>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FCC40C2-D189-4E21-9504-708EDA7EA1F5}"/>
              </a:ext>
            </a:extLst>
          </p:cNvPr>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A09ABC21-B719-4B6E-93E1-DDCEE5B3F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29863" y="5429921"/>
            <a:ext cx="938469" cy="968263"/>
          </a:xfrm>
          <a:prstGeom prst="rect">
            <a:avLst/>
          </a:prstGeom>
        </p:spPr>
      </p:pic>
    </p:spTree>
    <p:extLst>
      <p:ext uri="{BB962C8B-B14F-4D97-AF65-F5344CB8AC3E}">
        <p14:creationId xmlns:p14="http://schemas.microsoft.com/office/powerpoint/2010/main" val="1701031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059606" y="86635"/>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606724" y="153819"/>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en-US" altLang="zh-CN"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项目功能</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67243" y="374408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sp>
        <p:nvSpPr>
          <p:cNvPr id="13" name="文本框 12">
            <a:extLst>
              <a:ext uri="{FF2B5EF4-FFF2-40B4-BE49-F238E27FC236}">
                <a16:creationId xmlns:a16="http://schemas.microsoft.com/office/drawing/2014/main" id="{1C502FDB-95F3-A414-B2D5-C13947DF0174}"/>
              </a:ext>
            </a:extLst>
          </p:cNvPr>
          <p:cNvSpPr txBox="1"/>
          <p:nvPr/>
        </p:nvSpPr>
        <p:spPr>
          <a:xfrm>
            <a:off x="6781712" y="1129899"/>
            <a:ext cx="2696531" cy="2031325"/>
          </a:xfrm>
          <a:prstGeom prst="rect">
            <a:avLst/>
          </a:prstGeom>
          <a:noFill/>
        </p:spPr>
        <p:txBody>
          <a:bodyPr wrap="square" rtlCol="0">
            <a:spAutoFit/>
          </a:bodyPr>
          <a:lstStyle/>
          <a:p>
            <a:r>
              <a:rPr lang="en-US" altLang="zh-CN" dirty="0"/>
              <a:t>   </a:t>
            </a:r>
            <a:r>
              <a:rPr lang="zh-CN" altLang="en-US" dirty="0"/>
              <a:t>在我的前端的注册页面中</a:t>
            </a:r>
            <a:r>
              <a:rPr lang="en-US" altLang="zh-CN" dirty="0"/>
              <a:t>, </a:t>
            </a:r>
            <a:r>
              <a:rPr lang="zh-CN" altLang="en-US" dirty="0"/>
              <a:t>我使用了正则表达式来实时检测用户注册的用户名和密码的格式是否符合要求</a:t>
            </a:r>
            <a:endParaRPr lang="en-US" altLang="zh-CN" dirty="0"/>
          </a:p>
          <a:p>
            <a:r>
              <a:rPr lang="en-US" altLang="zh-CN" dirty="0"/>
              <a:t>  </a:t>
            </a:r>
            <a:r>
              <a:rPr lang="zh-CN" altLang="en-US" dirty="0"/>
              <a:t>若不符合要求</a:t>
            </a:r>
            <a:r>
              <a:rPr lang="en-US" altLang="zh-CN" dirty="0"/>
              <a:t>,</a:t>
            </a:r>
            <a:r>
              <a:rPr lang="zh-CN" altLang="en-US" dirty="0"/>
              <a:t>则会有红色警示语</a:t>
            </a:r>
            <a:r>
              <a:rPr lang="en-US" altLang="zh-CN" dirty="0"/>
              <a:t>,</a:t>
            </a:r>
            <a:r>
              <a:rPr lang="zh-CN" altLang="en-US" dirty="0"/>
              <a:t>且无法注册</a:t>
            </a:r>
            <a:endParaRPr lang="en-US" altLang="zh-CN" dirty="0"/>
          </a:p>
        </p:txBody>
      </p:sp>
      <p:pic>
        <p:nvPicPr>
          <p:cNvPr id="10" name="图片 9">
            <a:extLst>
              <a:ext uri="{FF2B5EF4-FFF2-40B4-BE49-F238E27FC236}">
                <a16:creationId xmlns:a16="http://schemas.microsoft.com/office/drawing/2014/main" id="{31DC8373-978D-9254-C5D3-FB11B4678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35" y="542293"/>
            <a:ext cx="5454299" cy="2918380"/>
          </a:xfrm>
          <a:prstGeom prst="rect">
            <a:avLst/>
          </a:prstGeom>
        </p:spPr>
      </p:pic>
      <p:pic>
        <p:nvPicPr>
          <p:cNvPr id="15" name="图片 14">
            <a:extLst>
              <a:ext uri="{FF2B5EF4-FFF2-40B4-BE49-F238E27FC236}">
                <a16:creationId xmlns:a16="http://schemas.microsoft.com/office/drawing/2014/main" id="{018214FB-4E30-E4A7-5F24-04EEDF2E0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107" y="3521849"/>
            <a:ext cx="5339862" cy="3061034"/>
          </a:xfrm>
          <a:prstGeom prst="rect">
            <a:avLst/>
          </a:prstGeom>
        </p:spPr>
      </p:pic>
      <p:sp>
        <p:nvSpPr>
          <p:cNvPr id="16" name="文本框 15">
            <a:extLst>
              <a:ext uri="{FF2B5EF4-FFF2-40B4-BE49-F238E27FC236}">
                <a16:creationId xmlns:a16="http://schemas.microsoft.com/office/drawing/2014/main" id="{E6FE947C-2648-336E-BBF0-022CC5E6CCC9}"/>
              </a:ext>
            </a:extLst>
          </p:cNvPr>
          <p:cNvSpPr txBox="1"/>
          <p:nvPr/>
        </p:nvSpPr>
        <p:spPr>
          <a:xfrm>
            <a:off x="574944" y="4786612"/>
            <a:ext cx="3625781" cy="923330"/>
          </a:xfrm>
          <a:prstGeom prst="rect">
            <a:avLst/>
          </a:prstGeom>
          <a:noFill/>
        </p:spPr>
        <p:txBody>
          <a:bodyPr wrap="square" rtlCol="0">
            <a:spAutoFit/>
          </a:bodyPr>
          <a:lstStyle/>
          <a:p>
            <a:r>
              <a:rPr lang="zh-CN" altLang="en-US" dirty="0"/>
              <a:t>而在登陆界面，若用户没有正常输入账号密码</a:t>
            </a:r>
            <a:r>
              <a:rPr lang="en-US" altLang="zh-CN" dirty="0"/>
              <a:t>,</a:t>
            </a:r>
            <a:r>
              <a:rPr lang="zh-CN" altLang="en-US" dirty="0"/>
              <a:t>也会有提示且无法正常登陆</a:t>
            </a:r>
          </a:p>
        </p:txBody>
      </p:sp>
    </p:spTree>
    <p:extLst>
      <p:ext uri="{BB962C8B-B14F-4D97-AF65-F5344CB8AC3E}">
        <p14:creationId xmlns:p14="http://schemas.microsoft.com/office/powerpoint/2010/main" val="248657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850574" y="189596"/>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363415" y="256780"/>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en-US" altLang="zh-CN"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项目功能</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67243" y="374408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sp>
        <p:nvSpPr>
          <p:cNvPr id="13" name="文本框 12">
            <a:extLst>
              <a:ext uri="{FF2B5EF4-FFF2-40B4-BE49-F238E27FC236}">
                <a16:creationId xmlns:a16="http://schemas.microsoft.com/office/drawing/2014/main" id="{1C502FDB-95F3-A414-B2D5-C13947DF0174}"/>
              </a:ext>
            </a:extLst>
          </p:cNvPr>
          <p:cNvSpPr txBox="1"/>
          <p:nvPr/>
        </p:nvSpPr>
        <p:spPr>
          <a:xfrm>
            <a:off x="1137138" y="5550877"/>
            <a:ext cx="7215554" cy="923330"/>
          </a:xfrm>
          <a:prstGeom prst="rect">
            <a:avLst/>
          </a:prstGeom>
          <a:noFill/>
        </p:spPr>
        <p:txBody>
          <a:bodyPr wrap="square" rtlCol="0">
            <a:spAutoFit/>
          </a:bodyPr>
          <a:lstStyle/>
          <a:p>
            <a:r>
              <a:rPr lang="en-US" altLang="zh-CN" dirty="0"/>
              <a:t>   </a:t>
            </a:r>
            <a:r>
              <a:rPr lang="zh-CN" altLang="en-US" dirty="0"/>
              <a:t>同时</a:t>
            </a:r>
            <a:r>
              <a:rPr lang="en-US" altLang="zh-CN" dirty="0"/>
              <a:t>, </a:t>
            </a:r>
            <a:r>
              <a:rPr lang="zh-CN" altLang="en-US" dirty="0"/>
              <a:t>我在前端利用</a:t>
            </a:r>
            <a:r>
              <a:rPr lang="en-US" altLang="zh-CN" dirty="0"/>
              <a:t>token</a:t>
            </a:r>
            <a:r>
              <a:rPr lang="zh-CN" altLang="en-US" dirty="0"/>
              <a:t>和</a:t>
            </a:r>
            <a:r>
              <a:rPr lang="en-US" altLang="zh-CN" dirty="0" err="1"/>
              <a:t>sessionStorage</a:t>
            </a:r>
            <a:r>
              <a:rPr lang="zh-CN" altLang="en-US" dirty="0"/>
              <a:t>技术</a:t>
            </a:r>
            <a:r>
              <a:rPr lang="en-US" altLang="zh-CN" dirty="0"/>
              <a:t>,</a:t>
            </a:r>
            <a:r>
              <a:rPr lang="zh-CN" altLang="en-US" dirty="0"/>
              <a:t>结合后端的</a:t>
            </a:r>
            <a:r>
              <a:rPr lang="en-US" altLang="zh-CN" b="1" dirty="0"/>
              <a:t>RBAC</a:t>
            </a:r>
            <a:r>
              <a:rPr lang="zh-CN" altLang="en-US" b="1" dirty="0"/>
              <a:t>角色权限模型</a:t>
            </a:r>
            <a:r>
              <a:rPr lang="zh-CN" altLang="en-US" dirty="0"/>
              <a:t>和</a:t>
            </a:r>
            <a:r>
              <a:rPr lang="en-US" altLang="zh-CN" b="1" dirty="0"/>
              <a:t>JWT-</a:t>
            </a:r>
            <a:r>
              <a:rPr lang="en-US" altLang="zh-CN" b="1" dirty="0" err="1"/>
              <a:t>api</a:t>
            </a:r>
            <a:r>
              <a:rPr lang="zh-CN" altLang="en-US" dirty="0"/>
              <a:t>进行了认证鉴权</a:t>
            </a:r>
            <a:r>
              <a:rPr lang="en-US" altLang="zh-CN" dirty="0"/>
              <a:t>,</a:t>
            </a:r>
            <a:r>
              <a:rPr lang="zh-CN" altLang="en-US" dirty="0"/>
              <a:t>保证相应角色只能查看其权限允许的内容</a:t>
            </a:r>
            <a:r>
              <a:rPr lang="en-US" altLang="zh-CN" dirty="0"/>
              <a:t>, </a:t>
            </a:r>
            <a:r>
              <a:rPr lang="zh-CN" altLang="en-US" dirty="0"/>
              <a:t>通过修改</a:t>
            </a:r>
            <a:r>
              <a:rPr lang="en-US" altLang="zh-CN" dirty="0" err="1"/>
              <a:t>url</a:t>
            </a:r>
            <a:r>
              <a:rPr lang="zh-CN" altLang="en-US" dirty="0"/>
              <a:t>强行访问会被遣返至登陆页面</a:t>
            </a:r>
            <a:endParaRPr lang="en-US" altLang="zh-CN" dirty="0"/>
          </a:p>
        </p:txBody>
      </p:sp>
      <p:pic>
        <p:nvPicPr>
          <p:cNvPr id="10" name="图片 9">
            <a:extLst>
              <a:ext uri="{FF2B5EF4-FFF2-40B4-BE49-F238E27FC236}">
                <a16:creationId xmlns:a16="http://schemas.microsoft.com/office/drawing/2014/main" id="{421B9B1B-AE95-3A08-A9CD-6E656F634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968" y="712873"/>
            <a:ext cx="7795847" cy="4662282"/>
          </a:xfrm>
          <a:prstGeom prst="rect">
            <a:avLst/>
          </a:prstGeom>
        </p:spPr>
      </p:pic>
    </p:spTree>
    <p:extLst>
      <p:ext uri="{BB962C8B-B14F-4D97-AF65-F5344CB8AC3E}">
        <p14:creationId xmlns:p14="http://schemas.microsoft.com/office/powerpoint/2010/main" val="586830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932636" y="189596"/>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490981" y="256780"/>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en-US" altLang="zh-CN"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项目功能</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67243" y="374408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sp>
        <p:nvSpPr>
          <p:cNvPr id="13" name="文本框 12">
            <a:extLst>
              <a:ext uri="{FF2B5EF4-FFF2-40B4-BE49-F238E27FC236}">
                <a16:creationId xmlns:a16="http://schemas.microsoft.com/office/drawing/2014/main" id="{1C502FDB-95F3-A414-B2D5-C13947DF0174}"/>
              </a:ext>
            </a:extLst>
          </p:cNvPr>
          <p:cNvSpPr txBox="1"/>
          <p:nvPr/>
        </p:nvSpPr>
        <p:spPr>
          <a:xfrm>
            <a:off x="643611" y="1582340"/>
            <a:ext cx="3234507" cy="3693319"/>
          </a:xfrm>
          <a:prstGeom prst="rect">
            <a:avLst/>
          </a:prstGeom>
          <a:noFill/>
        </p:spPr>
        <p:txBody>
          <a:bodyPr wrap="square" rtlCol="0">
            <a:spAutoFit/>
          </a:bodyPr>
          <a:lstStyle/>
          <a:p>
            <a:r>
              <a:rPr lang="en-US" altLang="zh-CN" dirty="0"/>
              <a:t>   </a:t>
            </a:r>
            <a:r>
              <a:rPr lang="zh-CN" altLang="en-US" dirty="0"/>
              <a:t>后台代码中</a:t>
            </a:r>
            <a:r>
              <a:rPr lang="en-US" altLang="zh-CN" dirty="0"/>
              <a:t>, </a:t>
            </a:r>
            <a:r>
              <a:rPr lang="zh-CN" altLang="en-US" dirty="0"/>
              <a:t>不仅遵循了</a:t>
            </a:r>
            <a:r>
              <a:rPr lang="en-US" altLang="zh-CN" dirty="0"/>
              <a:t>MVC</a:t>
            </a:r>
            <a:r>
              <a:rPr lang="zh-CN" altLang="en-US" dirty="0"/>
              <a:t>设计规范，将代码分为了</a:t>
            </a:r>
            <a:r>
              <a:rPr lang="zh-CN" altLang="en-US" b="1" dirty="0"/>
              <a:t>表示层</a:t>
            </a:r>
            <a:r>
              <a:rPr lang="en-US" altLang="zh-CN" dirty="0"/>
              <a:t>(controller), </a:t>
            </a:r>
            <a:r>
              <a:rPr lang="zh-CN" altLang="en-US" b="1" dirty="0"/>
              <a:t>业务逻辑层</a:t>
            </a:r>
            <a:r>
              <a:rPr lang="en-US" altLang="zh-CN" dirty="0"/>
              <a:t>(service),</a:t>
            </a:r>
            <a:r>
              <a:rPr lang="zh-CN" altLang="en-US" b="1" dirty="0"/>
              <a:t>数据访问层</a:t>
            </a:r>
            <a:r>
              <a:rPr lang="en-US" altLang="zh-CN" dirty="0"/>
              <a:t>(</a:t>
            </a:r>
            <a:r>
              <a:rPr lang="en-US" altLang="zh-CN" dirty="0" err="1"/>
              <a:t>dao</a:t>
            </a:r>
            <a:r>
              <a:rPr lang="en-US" altLang="zh-CN" dirty="0"/>
              <a:t>)</a:t>
            </a:r>
            <a:r>
              <a:rPr lang="zh-CN" altLang="en-US" dirty="0"/>
              <a:t>三层</a:t>
            </a:r>
            <a:r>
              <a:rPr lang="en-US" altLang="zh-CN" dirty="0"/>
              <a:t>,</a:t>
            </a:r>
          </a:p>
          <a:p>
            <a:endParaRPr lang="en-US" altLang="zh-CN" dirty="0"/>
          </a:p>
          <a:p>
            <a:endParaRPr lang="en-US" altLang="zh-CN" dirty="0"/>
          </a:p>
          <a:p>
            <a:r>
              <a:rPr lang="zh-CN" altLang="en-US" dirty="0"/>
              <a:t>而且还设计了常量类和工具类等</a:t>
            </a:r>
            <a:r>
              <a:rPr lang="zh-CN" altLang="en-US" b="1" dirty="0"/>
              <a:t>辅助模块</a:t>
            </a:r>
            <a:r>
              <a:rPr lang="en-US" altLang="zh-CN" dirty="0"/>
              <a:t>,</a:t>
            </a:r>
            <a:r>
              <a:rPr lang="zh-CN" altLang="en-US" dirty="0"/>
              <a:t>在实体类包下对数据对象进行了</a:t>
            </a:r>
            <a:r>
              <a:rPr lang="en-US" altLang="zh-CN" b="1" dirty="0"/>
              <a:t>DTO</a:t>
            </a:r>
            <a:r>
              <a:rPr lang="en-US" altLang="zh-CN" dirty="0"/>
              <a:t>(</a:t>
            </a:r>
            <a:r>
              <a:rPr lang="zh-CN" altLang="en-US" dirty="0"/>
              <a:t>数据传输对象</a:t>
            </a:r>
            <a:r>
              <a:rPr lang="en-US" altLang="zh-CN" dirty="0"/>
              <a:t>,</a:t>
            </a:r>
            <a:r>
              <a:rPr lang="zh-CN" altLang="en-US" dirty="0"/>
              <a:t>主要面向前端</a:t>
            </a:r>
            <a:r>
              <a:rPr lang="en-US" altLang="zh-CN" dirty="0"/>
              <a:t>)</a:t>
            </a:r>
            <a:r>
              <a:rPr lang="zh-CN" altLang="en-US" dirty="0"/>
              <a:t>、</a:t>
            </a:r>
            <a:r>
              <a:rPr lang="en-US" altLang="zh-CN" b="1" dirty="0"/>
              <a:t>PO</a:t>
            </a:r>
            <a:r>
              <a:rPr lang="en-US" altLang="zh-CN" dirty="0"/>
              <a:t>(</a:t>
            </a:r>
            <a:r>
              <a:rPr lang="zh-CN" altLang="en-US" dirty="0"/>
              <a:t>持久对象</a:t>
            </a:r>
            <a:r>
              <a:rPr lang="en-US" altLang="zh-CN" dirty="0"/>
              <a:t>,</a:t>
            </a:r>
            <a:r>
              <a:rPr lang="zh-CN" altLang="en-US" dirty="0"/>
              <a:t>主要面向数据库</a:t>
            </a:r>
            <a:r>
              <a:rPr lang="en-US" altLang="zh-CN" dirty="0"/>
              <a:t>)</a:t>
            </a:r>
            <a:r>
              <a:rPr lang="zh-CN" altLang="en-US" dirty="0"/>
              <a:t>、</a:t>
            </a:r>
            <a:r>
              <a:rPr lang="en-US" altLang="zh-CN" b="1" dirty="0"/>
              <a:t>BO</a:t>
            </a:r>
            <a:r>
              <a:rPr lang="en-US" altLang="zh-CN" dirty="0"/>
              <a:t>(</a:t>
            </a:r>
            <a:r>
              <a:rPr lang="zh-CN" altLang="en-US" dirty="0"/>
              <a:t>业务对象</a:t>
            </a:r>
            <a:r>
              <a:rPr lang="en-US" altLang="zh-CN" dirty="0"/>
              <a:t>,</a:t>
            </a:r>
            <a:r>
              <a:rPr lang="zh-CN" altLang="en-US" dirty="0"/>
              <a:t>主要面向前后端和后端内的交互</a:t>
            </a:r>
            <a:r>
              <a:rPr lang="en-US" altLang="zh-CN" dirty="0"/>
              <a:t>)</a:t>
            </a:r>
          </a:p>
        </p:txBody>
      </p:sp>
      <p:pic>
        <p:nvPicPr>
          <p:cNvPr id="10" name="图片 9">
            <a:extLst>
              <a:ext uri="{FF2B5EF4-FFF2-40B4-BE49-F238E27FC236}">
                <a16:creationId xmlns:a16="http://schemas.microsoft.com/office/drawing/2014/main" id="{941AF303-344C-63A3-B89C-FD54CB1AB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646" y="189596"/>
            <a:ext cx="4324572" cy="6363027"/>
          </a:xfrm>
          <a:prstGeom prst="rect">
            <a:avLst/>
          </a:prstGeom>
        </p:spPr>
      </p:pic>
    </p:spTree>
    <p:extLst>
      <p:ext uri="{BB962C8B-B14F-4D97-AF65-F5344CB8AC3E}">
        <p14:creationId xmlns:p14="http://schemas.microsoft.com/office/powerpoint/2010/main" val="3006945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932636" y="189596"/>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490981" y="256780"/>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en-US" altLang="zh-CN"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项目功能</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67243" y="374408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sp>
        <p:nvSpPr>
          <p:cNvPr id="13" name="文本框 12">
            <a:extLst>
              <a:ext uri="{FF2B5EF4-FFF2-40B4-BE49-F238E27FC236}">
                <a16:creationId xmlns:a16="http://schemas.microsoft.com/office/drawing/2014/main" id="{1C502FDB-95F3-A414-B2D5-C13947DF0174}"/>
              </a:ext>
            </a:extLst>
          </p:cNvPr>
          <p:cNvSpPr txBox="1"/>
          <p:nvPr/>
        </p:nvSpPr>
        <p:spPr>
          <a:xfrm>
            <a:off x="727224" y="5009555"/>
            <a:ext cx="8197183" cy="1754326"/>
          </a:xfrm>
          <a:prstGeom prst="rect">
            <a:avLst/>
          </a:prstGeom>
          <a:noFill/>
        </p:spPr>
        <p:txBody>
          <a:bodyPr wrap="square" rtlCol="0">
            <a:spAutoFit/>
          </a:bodyPr>
          <a:lstStyle/>
          <a:p>
            <a:r>
              <a:rPr lang="en-US" altLang="zh-CN" dirty="0"/>
              <a:t>   </a:t>
            </a:r>
            <a:r>
              <a:rPr lang="zh-CN" altLang="en-US" dirty="0"/>
              <a:t>在高频通信的监听信息界面</a:t>
            </a:r>
            <a:r>
              <a:rPr lang="en-US" altLang="zh-CN" dirty="0"/>
              <a:t>, </a:t>
            </a:r>
            <a:r>
              <a:rPr lang="zh-CN" altLang="en-US" dirty="0"/>
              <a:t>我选择用</a:t>
            </a:r>
            <a:r>
              <a:rPr lang="en-US" altLang="zh-CN" b="1" dirty="0" err="1"/>
              <a:t>websocket</a:t>
            </a:r>
            <a:r>
              <a:rPr lang="zh-CN" altLang="en-US" b="1" dirty="0"/>
              <a:t>技术</a:t>
            </a:r>
            <a:r>
              <a:rPr lang="zh-CN" altLang="en-US" dirty="0"/>
              <a:t>去实现信息的传递。     </a:t>
            </a:r>
            <a:r>
              <a:rPr lang="en-US" altLang="zh-CN" b="0" i="0" dirty="0" err="1">
                <a:solidFill>
                  <a:srgbClr val="111111"/>
                </a:solidFill>
                <a:effectLst/>
                <a:latin typeface="-apple-system"/>
              </a:rPr>
              <a:t>websocket</a:t>
            </a:r>
            <a:r>
              <a:rPr lang="zh-CN" altLang="en-US" b="0" i="0" dirty="0">
                <a:solidFill>
                  <a:srgbClr val="111111"/>
                </a:solidFill>
                <a:effectLst/>
                <a:latin typeface="-apple-system"/>
              </a:rPr>
              <a:t>可以实现客户端和服务器之间的双向数据传输，而</a:t>
            </a:r>
            <a:r>
              <a:rPr lang="en-US" altLang="zh-CN" b="0" i="0" dirty="0">
                <a:solidFill>
                  <a:srgbClr val="111111"/>
                </a:solidFill>
                <a:effectLst/>
                <a:latin typeface="-apple-system"/>
              </a:rPr>
              <a:t>html</a:t>
            </a:r>
            <a:r>
              <a:rPr lang="zh-CN" altLang="en-US" b="0" i="0" dirty="0">
                <a:solidFill>
                  <a:srgbClr val="111111"/>
                </a:solidFill>
                <a:effectLst/>
                <a:latin typeface="-apple-system"/>
              </a:rPr>
              <a:t>只能实现单向的数据请求和响应。</a:t>
            </a:r>
            <a:r>
              <a:rPr lang="zh-CN" altLang="en-US" dirty="0">
                <a:solidFill>
                  <a:srgbClr val="111111"/>
                </a:solidFill>
                <a:latin typeface="-apple-system"/>
              </a:rPr>
              <a:t>这意味着客户端只需创建一次</a:t>
            </a:r>
            <a:r>
              <a:rPr lang="en-US" altLang="zh-CN" dirty="0" err="1">
                <a:solidFill>
                  <a:srgbClr val="111111"/>
                </a:solidFill>
                <a:latin typeface="-apple-system"/>
              </a:rPr>
              <a:t>websocket</a:t>
            </a:r>
            <a:r>
              <a:rPr lang="zh-CN" altLang="en-US" dirty="0">
                <a:solidFill>
                  <a:srgbClr val="111111"/>
                </a:solidFill>
                <a:latin typeface="-apple-system"/>
              </a:rPr>
              <a:t>连接就可以一直接受来自后台的消息。此外</a:t>
            </a:r>
            <a:r>
              <a:rPr lang="en-US" altLang="zh-CN" b="0" i="0" dirty="0" err="1">
                <a:solidFill>
                  <a:srgbClr val="111111"/>
                </a:solidFill>
                <a:effectLst/>
                <a:latin typeface="-apple-system"/>
              </a:rPr>
              <a:t>websocket</a:t>
            </a:r>
            <a:r>
              <a:rPr lang="zh-CN" altLang="en-US" b="0" i="0" dirty="0">
                <a:solidFill>
                  <a:srgbClr val="111111"/>
                </a:solidFill>
                <a:effectLst/>
                <a:latin typeface="-apple-system"/>
              </a:rPr>
              <a:t>建立在</a:t>
            </a:r>
            <a:r>
              <a:rPr lang="en-US" altLang="zh-CN" b="0" i="0" dirty="0">
                <a:solidFill>
                  <a:srgbClr val="111111"/>
                </a:solidFill>
                <a:effectLst/>
                <a:latin typeface="-apple-system"/>
              </a:rPr>
              <a:t>TCP</a:t>
            </a:r>
            <a:r>
              <a:rPr lang="zh-CN" altLang="en-US" b="0" i="0" dirty="0">
                <a:solidFill>
                  <a:srgbClr val="111111"/>
                </a:solidFill>
                <a:effectLst/>
                <a:latin typeface="-apple-system"/>
              </a:rPr>
              <a:t>协议上，只需要一次握手就可以创建持久性的连接，而</a:t>
            </a:r>
            <a:r>
              <a:rPr lang="en-US" altLang="zh-CN" b="0" i="0" dirty="0">
                <a:solidFill>
                  <a:srgbClr val="111111"/>
                </a:solidFill>
                <a:effectLst/>
                <a:latin typeface="-apple-system"/>
              </a:rPr>
              <a:t>html</a:t>
            </a:r>
            <a:r>
              <a:rPr lang="zh-CN" altLang="en-US" b="0" i="0" dirty="0">
                <a:solidFill>
                  <a:srgbClr val="111111"/>
                </a:solidFill>
                <a:effectLst/>
                <a:latin typeface="-apple-system"/>
              </a:rPr>
              <a:t>基于</a:t>
            </a:r>
            <a:r>
              <a:rPr lang="en-US" altLang="zh-CN" b="0" i="0" dirty="0">
                <a:solidFill>
                  <a:srgbClr val="111111"/>
                </a:solidFill>
                <a:effectLst/>
                <a:latin typeface="-apple-system"/>
              </a:rPr>
              <a:t>HTTP</a:t>
            </a:r>
            <a:r>
              <a:rPr lang="zh-CN" altLang="en-US" b="0" i="0" dirty="0">
                <a:solidFill>
                  <a:srgbClr val="111111"/>
                </a:solidFill>
                <a:effectLst/>
                <a:latin typeface="-apple-system"/>
              </a:rPr>
              <a:t>协议，每次请求都需要携带较长的头部信息。所以使用</a:t>
            </a:r>
            <a:r>
              <a:rPr lang="en-US" altLang="zh-CN" b="0" i="0" dirty="0" err="1">
                <a:solidFill>
                  <a:srgbClr val="111111"/>
                </a:solidFill>
                <a:effectLst/>
                <a:latin typeface="-apple-system"/>
              </a:rPr>
              <a:t>websocket</a:t>
            </a:r>
            <a:r>
              <a:rPr lang="zh-CN" altLang="en-US" dirty="0">
                <a:solidFill>
                  <a:srgbClr val="111111"/>
                </a:solidFill>
                <a:latin typeface="-apple-system"/>
              </a:rPr>
              <a:t>减少了</a:t>
            </a:r>
            <a:r>
              <a:rPr lang="zh-CN" altLang="en-US" b="0" i="0" dirty="0">
                <a:solidFill>
                  <a:srgbClr val="111111"/>
                </a:solidFill>
                <a:effectLst/>
                <a:latin typeface="-apple-system"/>
              </a:rPr>
              <a:t>网络开销。</a:t>
            </a:r>
            <a:endParaRPr lang="en-US" altLang="zh-CN" dirty="0"/>
          </a:p>
        </p:txBody>
      </p:sp>
      <p:pic>
        <p:nvPicPr>
          <p:cNvPr id="15" name="图片 14">
            <a:extLst>
              <a:ext uri="{FF2B5EF4-FFF2-40B4-BE49-F238E27FC236}">
                <a16:creationId xmlns:a16="http://schemas.microsoft.com/office/drawing/2014/main" id="{969FFBFD-4DE1-C008-C3C9-DE9F16B8A9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515" y="584079"/>
            <a:ext cx="7748031" cy="4155487"/>
          </a:xfrm>
          <a:prstGeom prst="rect">
            <a:avLst/>
          </a:prstGeom>
        </p:spPr>
      </p:pic>
    </p:spTree>
    <p:extLst>
      <p:ext uri="{BB962C8B-B14F-4D97-AF65-F5344CB8AC3E}">
        <p14:creationId xmlns:p14="http://schemas.microsoft.com/office/powerpoint/2010/main" val="326882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总结致谢</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21604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932636" y="189596"/>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总结致谢</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490981" y="256780"/>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en-US" altLang="zh-CN"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项目功能</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52184" y="376301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67242" y="4324947"/>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总结致谢</a:t>
            </a:r>
          </a:p>
        </p:txBody>
      </p:sp>
      <p:sp>
        <p:nvSpPr>
          <p:cNvPr id="5" name="文本框 4">
            <a:extLst>
              <a:ext uri="{FF2B5EF4-FFF2-40B4-BE49-F238E27FC236}">
                <a16:creationId xmlns:a16="http://schemas.microsoft.com/office/drawing/2014/main" id="{9D6FE984-E763-0879-EFC1-A28A63E72906}"/>
              </a:ext>
            </a:extLst>
          </p:cNvPr>
          <p:cNvSpPr txBox="1"/>
          <p:nvPr/>
        </p:nvSpPr>
        <p:spPr>
          <a:xfrm>
            <a:off x="490981" y="727995"/>
            <a:ext cx="8967915" cy="1504320"/>
          </a:xfrm>
          <a:prstGeom prst="rect">
            <a:avLst/>
          </a:prstGeom>
          <a:noFill/>
        </p:spPr>
        <p:txBody>
          <a:bodyPr wrap="square" rtlCol="0">
            <a:spAutoFit/>
          </a:bodyPr>
          <a:lstStyle/>
          <a:p>
            <a:r>
              <a:rPr lang="zh-CN" altLang="en-US" dirty="0"/>
              <a:t>   在进行</a:t>
            </a:r>
            <a:r>
              <a:rPr lang="en-US" altLang="zh-CN" dirty="0"/>
              <a:t>QG</a:t>
            </a:r>
            <a:r>
              <a:rPr lang="zh-CN" altLang="en-US" dirty="0"/>
              <a:t>训练营的过程中</a:t>
            </a:r>
            <a:r>
              <a:rPr lang="en-US" altLang="zh-CN" dirty="0"/>
              <a:t>,</a:t>
            </a:r>
            <a:r>
              <a:rPr lang="zh-CN" altLang="en-US" dirty="0"/>
              <a:t>我曾被无数的</a:t>
            </a:r>
            <a:r>
              <a:rPr lang="en-US" altLang="zh-CN" dirty="0"/>
              <a:t>bug</a:t>
            </a:r>
            <a:r>
              <a:rPr lang="zh-CN" altLang="en-US" dirty="0"/>
              <a:t>折磨的烦躁郁闷</a:t>
            </a:r>
            <a:r>
              <a:rPr lang="en-US" altLang="zh-CN" dirty="0"/>
              <a:t>,</a:t>
            </a:r>
            <a:r>
              <a:rPr lang="zh-CN" altLang="en-US" dirty="0"/>
              <a:t>彻夜难眠，也遇到了许多当时的我看来难如登天的问题。但他们之中</a:t>
            </a:r>
            <a:r>
              <a:rPr lang="en-US" altLang="zh-CN" dirty="0"/>
              <a:t>,</a:t>
            </a:r>
            <a:r>
              <a:rPr lang="zh-CN" altLang="en-US" dirty="0"/>
              <a:t>所有的烦人</a:t>
            </a:r>
            <a:r>
              <a:rPr lang="en-US" altLang="zh-CN" dirty="0"/>
              <a:t>bug</a:t>
            </a:r>
            <a:r>
              <a:rPr lang="zh-CN" altLang="en-US" dirty="0"/>
              <a:t>最后都被我解决了</a:t>
            </a:r>
            <a:r>
              <a:rPr lang="en-US" altLang="zh-CN" dirty="0"/>
              <a:t>, </a:t>
            </a:r>
            <a:r>
              <a:rPr lang="zh-CN" altLang="en-US" dirty="0"/>
              <a:t>难题中的</a:t>
            </a:r>
            <a:r>
              <a:rPr lang="en-US" altLang="zh-CN" dirty="0"/>
              <a:t>98%</a:t>
            </a:r>
            <a:r>
              <a:rPr lang="zh-CN" altLang="en-US" dirty="0"/>
              <a:t>最后都被我解决了。不仅如此，解决它们的过程中的体会和收获，有</a:t>
            </a:r>
            <a:r>
              <a:rPr lang="en-US" altLang="zh-CN" dirty="0"/>
              <a:t>100%</a:t>
            </a:r>
            <a:r>
              <a:rPr lang="zh-CN" altLang="en-US" dirty="0"/>
              <a:t>被我总结成文</a:t>
            </a:r>
            <a:r>
              <a:rPr lang="en-US" altLang="zh-CN" dirty="0"/>
              <a:t>, </a:t>
            </a:r>
            <a:r>
              <a:rPr lang="zh-CN" altLang="en-US" dirty="0"/>
              <a:t>警醒我以后不在此犯错</a:t>
            </a:r>
            <a:r>
              <a:rPr lang="en-US" altLang="zh-CN" dirty="0"/>
              <a:t>, </a:t>
            </a:r>
            <a:r>
              <a:rPr lang="zh-CN" altLang="en-US" dirty="0"/>
              <a:t>帮助我日后在面对各种各样的其它类型项目时，能有更充足的思想准备和应对措施。我想这些才是我在经历训练营后，最大的收获。</a:t>
            </a:r>
          </a:p>
        </p:txBody>
      </p:sp>
      <p:pic>
        <p:nvPicPr>
          <p:cNvPr id="10" name="图片 9">
            <a:extLst>
              <a:ext uri="{FF2B5EF4-FFF2-40B4-BE49-F238E27FC236}">
                <a16:creationId xmlns:a16="http://schemas.microsoft.com/office/drawing/2014/main" id="{FD126B5B-22DC-3559-2237-27809E5D9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636" y="2232315"/>
            <a:ext cx="8087024" cy="4548951"/>
          </a:xfrm>
          <a:prstGeom prst="rect">
            <a:avLst/>
          </a:prstGeom>
        </p:spPr>
      </p:pic>
    </p:spTree>
    <p:extLst>
      <p:ext uri="{BB962C8B-B14F-4D97-AF65-F5344CB8AC3E}">
        <p14:creationId xmlns:p14="http://schemas.microsoft.com/office/powerpoint/2010/main" val="859003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581902B6-01BB-4415-B0CE-7125A3AB47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29136"/>
            <a:ext cx="5277852" cy="5445404"/>
          </a:xfrm>
          <a:prstGeom prst="rect">
            <a:avLst/>
          </a:prstGeom>
        </p:spPr>
      </p:pic>
      <p:sp>
        <p:nvSpPr>
          <p:cNvPr id="3" name="矩形 2">
            <a:extLst>
              <a:ext uri="{FF2B5EF4-FFF2-40B4-BE49-F238E27FC236}">
                <a16:creationId xmlns:a16="http://schemas.microsoft.com/office/drawing/2014/main" id="{BA8A364C-FA08-47AA-BD76-0C6E8ED0C094}"/>
              </a:ext>
            </a:extLst>
          </p:cNvPr>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a:cs typeface="+mn-cs"/>
            </a:endParaRPr>
          </a:p>
        </p:txBody>
      </p:sp>
      <p:pic>
        <p:nvPicPr>
          <p:cNvPr id="13" name="图形 12">
            <a:extLst>
              <a:ext uri="{FF2B5EF4-FFF2-40B4-BE49-F238E27FC236}">
                <a16:creationId xmlns:a16="http://schemas.microsoft.com/office/drawing/2014/main" id="{CBFF470B-826F-42F8-BE99-0C03C589CF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57074" y="680577"/>
            <a:ext cx="5277852" cy="5445404"/>
          </a:xfrm>
          <a:prstGeom prst="rect">
            <a:avLst/>
          </a:prstGeom>
        </p:spPr>
      </p:pic>
      <p:sp>
        <p:nvSpPr>
          <p:cNvPr id="2" name="文本框 1">
            <a:extLst>
              <a:ext uri="{FF2B5EF4-FFF2-40B4-BE49-F238E27FC236}">
                <a16:creationId xmlns:a16="http://schemas.microsoft.com/office/drawing/2014/main" id="{807646AB-D820-4F65-A736-C7F6C0D343B5}"/>
              </a:ext>
            </a:extLst>
          </p:cNvPr>
          <p:cNvSpPr txBox="1"/>
          <p:nvPr/>
        </p:nvSpPr>
        <p:spPr>
          <a:xfrm>
            <a:off x="2502569" y="1096919"/>
            <a:ext cx="6795436" cy="2585323"/>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感谢师兄的指导</a:t>
            </a:r>
            <a:endParaRPr lang="en-US" altLang="zh-CN" sz="5400" b="1" dirty="0">
              <a:solidFill>
                <a:srgbClr val="3843B3"/>
              </a:solidFill>
              <a:latin typeface="微软雅黑" panose="020B0503020204020204" pitchFamily="34" charset="-122"/>
              <a:ea typeface="微软雅黑" panose="020B0503020204020204" pitchFamily="34" charset="-122"/>
            </a:endParaRPr>
          </a:p>
          <a:p>
            <a:pPr algn="dist"/>
            <a:r>
              <a:rPr lang="zh-CN" altLang="en-US" sz="5400" b="1" dirty="0">
                <a:solidFill>
                  <a:srgbClr val="3843B3"/>
                </a:solidFill>
                <a:latin typeface="微软雅黑" panose="020B0503020204020204" pitchFamily="34" charset="-122"/>
                <a:ea typeface="微软雅黑" panose="020B0503020204020204" pitchFamily="34" charset="-122"/>
              </a:rPr>
              <a:t>感谢老师的聆听</a:t>
            </a:r>
            <a:endParaRPr lang="en-US" altLang="zh-CN" sz="5400" b="1" dirty="0">
              <a:solidFill>
                <a:srgbClr val="3843B3"/>
              </a:solidFill>
              <a:latin typeface="微软雅黑" panose="020B0503020204020204" pitchFamily="34" charset="-122"/>
              <a:ea typeface="微软雅黑" panose="020B0503020204020204" pitchFamily="34" charset="-122"/>
            </a:endParaRPr>
          </a:p>
          <a:p>
            <a:pPr algn="dist"/>
            <a:r>
              <a:rPr lang="zh-CN" altLang="en-US" sz="5400" b="1" dirty="0">
                <a:solidFill>
                  <a:srgbClr val="3843B3"/>
                </a:solidFill>
                <a:latin typeface="微软雅黑" panose="020B0503020204020204" pitchFamily="34" charset="-122"/>
                <a:ea typeface="微软雅黑" panose="020B0503020204020204" pitchFamily="34" charset="-122"/>
              </a:rPr>
              <a:t>我的汇报到此结束</a:t>
            </a:r>
          </a:p>
        </p:txBody>
      </p:sp>
      <p:sp>
        <p:nvSpPr>
          <p:cNvPr id="12" name="文本框 11">
            <a:extLst>
              <a:ext uri="{FF2B5EF4-FFF2-40B4-BE49-F238E27FC236}">
                <a16:creationId xmlns:a16="http://schemas.microsoft.com/office/drawing/2014/main" id="{36B348A0-E2B4-4838-9262-54ACCE0FC586}"/>
              </a:ext>
            </a:extLst>
          </p:cNvPr>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extLst>
      <p:ext uri="{BB962C8B-B14F-4D97-AF65-F5344CB8AC3E}">
        <p14:creationId xmlns:p14="http://schemas.microsoft.com/office/powerpoint/2010/main" val="1616680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9C513884-73F1-4547-88FC-3ECA91399A56}"/>
              </a:ext>
            </a:extLst>
          </p:cNvPr>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6B399000-0D26-4240-B558-FE016C9B219B}"/>
              </a:ext>
            </a:extLst>
          </p:cNvPr>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D5F8B8C-A732-4A1D-8149-F19C3E21B79C}"/>
              </a:ext>
            </a:extLst>
          </p:cNvPr>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1CFAAE20-D8F0-4F87-AC37-8502B4394D2B}"/>
              </a:ext>
            </a:extLst>
          </p:cNvPr>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9FC3660-DA7F-4555-96F4-E35E6A6E35DE}"/>
              </a:ext>
            </a:extLst>
          </p:cNvPr>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7CA345C6-14D6-40CB-9563-332AAEAE8839}"/>
              </a:ext>
            </a:extLst>
          </p:cNvPr>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F35D8A63-15B0-44CB-A213-510EBC49B2EE}"/>
              </a:ext>
            </a:extLst>
          </p:cNvPr>
          <p:cNvSpPr/>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5040417-6215-474A-8113-CD7BD7D8CB7B}"/>
              </a:ext>
            </a:extLst>
          </p:cNvPr>
          <p:cNvSpPr/>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419B616-CE46-4B64-88A7-A37DE6EA12BC}"/>
              </a:ext>
            </a:extLst>
          </p:cNvPr>
          <p:cNvSpPr/>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80CE6A3C-8AA6-4135-BB3B-FC8E9C518325}"/>
              </a:ext>
            </a:extLst>
          </p:cNvPr>
          <p:cNvGrpSpPr/>
          <p:nvPr/>
        </p:nvGrpSpPr>
        <p:grpSpPr>
          <a:xfrm>
            <a:off x="5305305" y="963203"/>
            <a:ext cx="619822" cy="634301"/>
            <a:chOff x="5305305" y="963203"/>
            <a:chExt cx="619822" cy="634301"/>
          </a:xfrm>
        </p:grpSpPr>
        <p:sp>
          <p:nvSpPr>
            <p:cNvPr id="12" name="椭圆 11">
              <a:extLst>
                <a:ext uri="{FF2B5EF4-FFF2-40B4-BE49-F238E27FC236}">
                  <a16:creationId xmlns:a16="http://schemas.microsoft.com/office/drawing/2014/main" id="{2C9A6FFD-69C7-497E-85D7-054768B4E87E}"/>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a:extLst>
                <a:ext uri="{FF2B5EF4-FFF2-40B4-BE49-F238E27FC236}">
                  <a16:creationId xmlns:a16="http://schemas.microsoft.com/office/drawing/2014/main" id="{D7842A79-EBA3-486B-8619-BA194163FDAD}"/>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a:extLst>
              <a:ext uri="{FF2B5EF4-FFF2-40B4-BE49-F238E27FC236}">
                <a16:creationId xmlns:a16="http://schemas.microsoft.com/office/drawing/2014/main" id="{BB9728AA-342A-4687-935B-84AF07F9531D}"/>
              </a:ext>
            </a:extLst>
          </p:cNvPr>
          <p:cNvGrpSpPr/>
          <p:nvPr/>
        </p:nvGrpSpPr>
        <p:grpSpPr>
          <a:xfrm>
            <a:off x="5796671" y="1977986"/>
            <a:ext cx="619822" cy="634301"/>
            <a:chOff x="5305305" y="963203"/>
            <a:chExt cx="619822" cy="634301"/>
          </a:xfrm>
        </p:grpSpPr>
        <p:sp>
          <p:nvSpPr>
            <p:cNvPr id="25" name="椭圆 24">
              <a:extLst>
                <a:ext uri="{FF2B5EF4-FFF2-40B4-BE49-F238E27FC236}">
                  <a16:creationId xmlns:a16="http://schemas.microsoft.com/office/drawing/2014/main" id="{6AADD300-945F-4232-AA2A-3C1E081B9A49}"/>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a:extLst>
                <a:ext uri="{FF2B5EF4-FFF2-40B4-BE49-F238E27FC236}">
                  <a16:creationId xmlns:a16="http://schemas.microsoft.com/office/drawing/2014/main" id="{1906CFB8-0AA2-42BF-9A99-3A980A5EAC0C}"/>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30" name="组合 29">
            <a:extLst>
              <a:ext uri="{FF2B5EF4-FFF2-40B4-BE49-F238E27FC236}">
                <a16:creationId xmlns:a16="http://schemas.microsoft.com/office/drawing/2014/main" id="{FB679C73-1D02-472F-8905-A22E1608E82B}"/>
              </a:ext>
            </a:extLst>
          </p:cNvPr>
          <p:cNvGrpSpPr/>
          <p:nvPr/>
        </p:nvGrpSpPr>
        <p:grpSpPr>
          <a:xfrm>
            <a:off x="5786089" y="4239680"/>
            <a:ext cx="619822" cy="633542"/>
            <a:chOff x="5305305" y="963962"/>
            <a:chExt cx="619822" cy="633542"/>
          </a:xfrm>
        </p:grpSpPr>
        <p:sp>
          <p:nvSpPr>
            <p:cNvPr id="31" name="椭圆 30">
              <a:extLst>
                <a:ext uri="{FF2B5EF4-FFF2-40B4-BE49-F238E27FC236}">
                  <a16:creationId xmlns:a16="http://schemas.microsoft.com/office/drawing/2014/main" id="{2FD56C2D-ADA4-4BB4-805C-DB795548035E}"/>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a:extLst>
                <a:ext uri="{FF2B5EF4-FFF2-40B4-BE49-F238E27FC236}">
                  <a16:creationId xmlns:a16="http://schemas.microsoft.com/office/drawing/2014/main" id="{0EE06559-56DD-4AE7-82C8-0514802061A8}"/>
                </a:ext>
              </a:extLst>
            </p:cNvPr>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sp>
        <p:nvSpPr>
          <p:cNvPr id="36" name="文本框 35">
            <a:extLst>
              <a:ext uri="{FF2B5EF4-FFF2-40B4-BE49-F238E27FC236}">
                <a16:creationId xmlns:a16="http://schemas.microsoft.com/office/drawing/2014/main" id="{35B43D91-7C26-4E76-9D3D-F60F5B7077A4}"/>
              </a:ext>
            </a:extLst>
          </p:cNvPr>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p>
        </p:txBody>
      </p:sp>
      <p:sp>
        <p:nvSpPr>
          <p:cNvPr id="41" name="文本框 40">
            <a:extLst>
              <a:ext uri="{FF2B5EF4-FFF2-40B4-BE49-F238E27FC236}">
                <a16:creationId xmlns:a16="http://schemas.microsoft.com/office/drawing/2014/main" id="{1D8F7F61-2CD2-4092-86E9-04056A040BEA}"/>
              </a:ext>
            </a:extLst>
          </p:cNvPr>
          <p:cNvSpPr txBox="1"/>
          <p:nvPr/>
        </p:nvSpPr>
        <p:spPr>
          <a:xfrm>
            <a:off x="6021982" y="1057196"/>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项目介绍</a:t>
            </a:r>
          </a:p>
        </p:txBody>
      </p:sp>
      <p:sp>
        <p:nvSpPr>
          <p:cNvPr id="42" name="文本框 41">
            <a:extLst>
              <a:ext uri="{FF2B5EF4-FFF2-40B4-BE49-F238E27FC236}">
                <a16:creationId xmlns:a16="http://schemas.microsoft.com/office/drawing/2014/main" id="{209E4ACF-A1E2-4269-952A-425FD811DDB1}"/>
              </a:ext>
            </a:extLst>
          </p:cNvPr>
          <p:cNvSpPr txBox="1"/>
          <p:nvPr/>
        </p:nvSpPr>
        <p:spPr>
          <a:xfrm>
            <a:off x="6608735" y="2071543"/>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项目功能</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30F3E856-E00F-4731-B9BA-1D000EE14DC7}"/>
              </a:ext>
            </a:extLst>
          </p:cNvPr>
          <p:cNvSpPr txBox="1"/>
          <p:nvPr/>
        </p:nvSpPr>
        <p:spPr>
          <a:xfrm>
            <a:off x="6608736" y="4295944"/>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7" name="图形 46">
            <a:extLst>
              <a:ext uri="{FF2B5EF4-FFF2-40B4-BE49-F238E27FC236}">
                <a16:creationId xmlns:a16="http://schemas.microsoft.com/office/drawing/2014/main" id="{51F99899-39A8-470D-82EA-6A5DDB624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5832" y="2323777"/>
            <a:ext cx="2197822" cy="2267595"/>
          </a:xfrm>
          <a:prstGeom prst="rect">
            <a:avLst/>
          </a:prstGeom>
        </p:spPr>
      </p:pic>
      <p:sp>
        <p:nvSpPr>
          <p:cNvPr id="39" name="文本框 38">
            <a:extLst>
              <a:ext uri="{FF2B5EF4-FFF2-40B4-BE49-F238E27FC236}">
                <a16:creationId xmlns:a16="http://schemas.microsoft.com/office/drawing/2014/main" id="{B7A7CAB0-467B-4845-ADDD-6172A0C97C29}"/>
              </a:ext>
            </a:extLst>
          </p:cNvPr>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a:extLst>
              <a:ext uri="{FF2B5EF4-FFF2-40B4-BE49-F238E27FC236}">
                <a16:creationId xmlns:a16="http://schemas.microsoft.com/office/drawing/2014/main" id="{1C1FF935-C2AC-457B-B9C0-2A44FCCFA601}"/>
              </a:ext>
            </a:extLst>
          </p:cNvPr>
          <p:cNvSpPr/>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2F80F2BA-54DB-4929-B992-B4320D029431}"/>
              </a:ext>
            </a:extLst>
          </p:cNvPr>
          <p:cNvGrpSpPr/>
          <p:nvPr/>
        </p:nvGrpSpPr>
        <p:grpSpPr>
          <a:xfrm>
            <a:off x="5292392" y="5417123"/>
            <a:ext cx="619822" cy="633542"/>
            <a:chOff x="5305305" y="963962"/>
            <a:chExt cx="619822" cy="633542"/>
          </a:xfrm>
        </p:grpSpPr>
        <p:sp>
          <p:nvSpPr>
            <p:cNvPr id="35" name="椭圆 34">
              <a:extLst>
                <a:ext uri="{FF2B5EF4-FFF2-40B4-BE49-F238E27FC236}">
                  <a16:creationId xmlns:a16="http://schemas.microsoft.com/office/drawing/2014/main" id="{CA3B69B4-189E-4530-AFA1-4032975E46E4}"/>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a:extLst>
                <a:ext uri="{FF2B5EF4-FFF2-40B4-BE49-F238E27FC236}">
                  <a16:creationId xmlns:a16="http://schemas.microsoft.com/office/drawing/2014/main" id="{17284B29-F21C-4CC6-BF25-A2CD9569CDFA}"/>
                </a:ext>
              </a:extLst>
            </p:cNvPr>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8" name="文本框 37">
            <a:extLst>
              <a:ext uri="{FF2B5EF4-FFF2-40B4-BE49-F238E27FC236}">
                <a16:creationId xmlns:a16="http://schemas.microsoft.com/office/drawing/2014/main" id="{0B8C17DF-AA8E-41BC-81B4-7B1ED012BE78}"/>
              </a:ext>
            </a:extLst>
          </p:cNvPr>
          <p:cNvSpPr txBox="1"/>
          <p:nvPr/>
        </p:nvSpPr>
        <p:spPr>
          <a:xfrm>
            <a:off x="6225877" y="5499882"/>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总结致谢</a:t>
            </a:r>
          </a:p>
        </p:txBody>
      </p:sp>
    </p:spTree>
    <p:extLst>
      <p:ext uri="{BB962C8B-B14F-4D97-AF65-F5344CB8AC3E}">
        <p14:creationId xmlns:p14="http://schemas.microsoft.com/office/powerpoint/2010/main" val="49608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项目介绍</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153150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388909" y="509861"/>
            <a:ext cx="3544038"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项目介绍</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a:t>
            </a: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打印机</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项目功能</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52184" y="3044014"/>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355184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sp>
        <p:nvSpPr>
          <p:cNvPr id="7" name="文本框 6">
            <a:extLst>
              <a:ext uri="{FF2B5EF4-FFF2-40B4-BE49-F238E27FC236}">
                <a16:creationId xmlns:a16="http://schemas.microsoft.com/office/drawing/2014/main" id="{228708C0-26B8-222B-6EE9-CDBD447E06FF}"/>
              </a:ext>
            </a:extLst>
          </p:cNvPr>
          <p:cNvSpPr txBox="1"/>
          <p:nvPr/>
        </p:nvSpPr>
        <p:spPr>
          <a:xfrm>
            <a:off x="474774" y="3176812"/>
            <a:ext cx="8879305" cy="1477328"/>
          </a:xfrm>
          <a:prstGeom prst="rect">
            <a:avLst/>
          </a:prstGeom>
          <a:noFill/>
        </p:spPr>
        <p:txBody>
          <a:bodyPr wrap="square" rtlCol="0">
            <a:spAutoFit/>
          </a:bodyPr>
          <a:lstStyle/>
          <a:p>
            <a:r>
              <a:rPr lang="zh-CN" altLang="en-US" b="1" i="1" dirty="0"/>
              <a:t>个人项目分析理解</a:t>
            </a:r>
            <a:r>
              <a:rPr lang="en-US" altLang="zh-CN" dirty="0"/>
              <a:t>: </a:t>
            </a:r>
            <a:r>
              <a:rPr lang="zh-CN" altLang="en-US" dirty="0"/>
              <a:t>相比后两个题目更加注重后台部分的设计。整个项目只是一个</a:t>
            </a:r>
            <a:r>
              <a:rPr lang="en-US" altLang="zh-CN" b="1" dirty="0"/>
              <a:t>"</a:t>
            </a:r>
            <a:r>
              <a:rPr lang="zh-CN" altLang="en-US" b="1" dirty="0"/>
              <a:t>查看系统</a:t>
            </a:r>
            <a:r>
              <a:rPr lang="en-US" altLang="zh-CN" b="1" dirty="0"/>
              <a:t>"</a:t>
            </a:r>
            <a:r>
              <a:rPr lang="zh-CN" altLang="en-US" dirty="0"/>
              <a:t>，需要程序读取的信息已经由写好的程序给出</a:t>
            </a:r>
            <a:r>
              <a:rPr lang="en-US" altLang="zh-CN" dirty="0"/>
              <a:t>(</a:t>
            </a:r>
            <a:r>
              <a:rPr lang="zh-CN" altLang="en-US" dirty="0"/>
              <a:t>或者说已经由机器产生</a:t>
            </a:r>
            <a:r>
              <a:rPr lang="en-US" altLang="zh-CN" dirty="0"/>
              <a:t>,</a:t>
            </a:r>
            <a:r>
              <a:rPr lang="zh-CN" altLang="en-US" dirty="0"/>
              <a:t>我们需要做的只是读取并显示到网页上</a:t>
            </a:r>
            <a:r>
              <a:rPr lang="en-US" altLang="zh-CN" dirty="0"/>
              <a:t>)</a:t>
            </a:r>
            <a:r>
              <a:rPr lang="zh-CN" altLang="en-US" dirty="0"/>
              <a:t>。产生数据的</a:t>
            </a:r>
            <a:r>
              <a:rPr lang="zh-CN" altLang="en-US" b="1" dirty="0"/>
              <a:t>规律</a:t>
            </a:r>
            <a:r>
              <a:rPr lang="zh-CN" altLang="en-US" dirty="0"/>
              <a:t>为</a:t>
            </a:r>
            <a:r>
              <a:rPr lang="en-US" altLang="zh-CN" dirty="0"/>
              <a:t>:</a:t>
            </a:r>
            <a:r>
              <a:rPr lang="zh-CN" altLang="en-US" b="1" dirty="0"/>
              <a:t>每秒</a:t>
            </a:r>
            <a:r>
              <a:rPr lang="zh-CN" altLang="en-US" dirty="0"/>
              <a:t>输出信息一条到</a:t>
            </a:r>
            <a:r>
              <a:rPr lang="en-US" altLang="zh-CN" b="1" dirty="0"/>
              <a:t>txt</a:t>
            </a:r>
            <a:r>
              <a:rPr lang="zh-CN" altLang="en-US" b="1" dirty="0"/>
              <a:t>文件</a:t>
            </a:r>
            <a:r>
              <a:rPr lang="zh-CN" altLang="en-US" dirty="0"/>
              <a:t>。简单来说就是要实现读取新增信息并解析，再执行录入</a:t>
            </a:r>
            <a:r>
              <a:rPr lang="en-US" altLang="zh-CN" dirty="0"/>
              <a:t>MySQL</a:t>
            </a:r>
            <a:r>
              <a:rPr lang="zh-CN" altLang="en-US" dirty="0"/>
              <a:t>数据库和响应前端请求等等功能。</a:t>
            </a:r>
          </a:p>
        </p:txBody>
      </p:sp>
      <p:sp>
        <p:nvSpPr>
          <p:cNvPr id="13" name="文本框 12">
            <a:extLst>
              <a:ext uri="{FF2B5EF4-FFF2-40B4-BE49-F238E27FC236}">
                <a16:creationId xmlns:a16="http://schemas.microsoft.com/office/drawing/2014/main" id="{086602E3-1D07-508E-2523-FB6A31844021}"/>
              </a:ext>
            </a:extLst>
          </p:cNvPr>
          <p:cNvSpPr txBox="1"/>
          <p:nvPr/>
        </p:nvSpPr>
        <p:spPr>
          <a:xfrm>
            <a:off x="493294" y="1335505"/>
            <a:ext cx="8842267" cy="1477328"/>
          </a:xfrm>
          <a:prstGeom prst="rect">
            <a:avLst/>
          </a:prstGeom>
          <a:noFill/>
        </p:spPr>
        <p:txBody>
          <a:bodyPr wrap="square" rtlCol="0">
            <a:spAutoFit/>
          </a:bodyPr>
          <a:lstStyle/>
          <a:p>
            <a:pPr algn="l"/>
            <a:r>
              <a:rPr lang="zh-CN" altLang="en-US" b="1" i="1" dirty="0"/>
              <a:t>项目需求梗概</a:t>
            </a:r>
            <a:r>
              <a:rPr lang="en-US" altLang="zh-CN" b="1" i="1" dirty="0"/>
              <a:t>:</a:t>
            </a:r>
            <a:r>
              <a:rPr lang="zh-CN" altLang="en-US" sz="1800" b="0" i="0" u="none" strike="noStrike" baseline="0" dirty="0">
                <a:solidFill>
                  <a:srgbClr val="333333"/>
                </a:solidFill>
                <a:latin typeface="MicrosoftYaHei"/>
              </a:rPr>
              <a:t>有一个企业，其中有非常多的</a:t>
            </a:r>
            <a:r>
              <a:rPr lang="en-US" altLang="zh-CN" sz="1800" b="0" i="0" u="none" strike="noStrike" baseline="0" dirty="0">
                <a:solidFill>
                  <a:srgbClr val="333333"/>
                </a:solidFill>
                <a:latin typeface="OpenSans-Regular"/>
              </a:rPr>
              <a:t>3D</a:t>
            </a:r>
            <a:r>
              <a:rPr lang="zh-CN" altLang="en-US" sz="1800" b="0" i="0" u="none" strike="noStrike" baseline="0" dirty="0">
                <a:solidFill>
                  <a:srgbClr val="333333"/>
                </a:solidFill>
                <a:latin typeface="MicrosoftYaHei"/>
              </a:rPr>
              <a:t>打印机，它们会源源不断的产生</a:t>
            </a:r>
            <a:r>
              <a:rPr lang="zh-CN" altLang="en-US" sz="1800" b="1" i="0" u="none" strike="noStrike" baseline="0" dirty="0">
                <a:solidFill>
                  <a:srgbClr val="333333"/>
                </a:solidFill>
                <a:latin typeface="MicrosoftYaHei-Bold"/>
              </a:rPr>
              <a:t>设备信息</a:t>
            </a:r>
            <a:r>
              <a:rPr lang="zh-CN" altLang="en-US" sz="1800" b="0" i="0" u="none" strike="noStrike" baseline="0" dirty="0">
                <a:solidFill>
                  <a:srgbClr val="333333"/>
                </a:solidFill>
                <a:latin typeface="MicrosoftYaHei"/>
              </a:rPr>
              <a:t>并写入</a:t>
            </a:r>
            <a:r>
              <a:rPr lang="en-US" altLang="zh-CN" sz="1800" b="1" i="0" u="none" strike="noStrike" baseline="0" dirty="0">
                <a:solidFill>
                  <a:srgbClr val="333333"/>
                </a:solidFill>
                <a:latin typeface="OpenSans-Bold"/>
              </a:rPr>
              <a:t>txt</a:t>
            </a:r>
            <a:r>
              <a:rPr lang="zh-CN" altLang="en-US" sz="1800" b="0" i="0" u="none" strike="noStrike" baseline="0" dirty="0">
                <a:solidFill>
                  <a:srgbClr val="333333"/>
                </a:solidFill>
                <a:latin typeface="MicrosoftYaHei"/>
              </a:rPr>
              <a:t>文件中，为了</a:t>
            </a:r>
          </a:p>
          <a:p>
            <a:pPr algn="l"/>
            <a:r>
              <a:rPr lang="zh-CN" altLang="en-US" sz="1800" b="0" i="0" u="none" strike="noStrike" baseline="0" dirty="0">
                <a:solidFill>
                  <a:srgbClr val="333333"/>
                </a:solidFill>
                <a:latin typeface="MicrosoftYaHei"/>
              </a:rPr>
              <a:t>便于</a:t>
            </a:r>
            <a:r>
              <a:rPr lang="zh-CN" altLang="en-US" sz="1800" b="1" i="0" u="none" strike="noStrike" baseline="0" dirty="0">
                <a:solidFill>
                  <a:srgbClr val="333333"/>
                </a:solidFill>
                <a:latin typeface="MicrosoftYaHei-Bold"/>
              </a:rPr>
              <a:t>管理</a:t>
            </a:r>
            <a:r>
              <a:rPr lang="zh-CN" altLang="en-US" sz="1800" b="0" i="0" u="none" strike="noStrike" baseline="0" dirty="0">
                <a:solidFill>
                  <a:srgbClr val="333333"/>
                </a:solidFill>
                <a:latin typeface="MicrosoftYaHei"/>
              </a:rPr>
              <a:t>与</a:t>
            </a:r>
            <a:r>
              <a:rPr lang="zh-CN" altLang="en-US" sz="1800" b="1" i="0" u="none" strike="noStrike" baseline="0" dirty="0">
                <a:solidFill>
                  <a:srgbClr val="333333"/>
                </a:solidFill>
                <a:latin typeface="MicrosoftYaHei-Bold"/>
              </a:rPr>
              <a:t>实时监控</a:t>
            </a:r>
            <a:r>
              <a:rPr lang="zh-CN" altLang="en-US" sz="1800" b="0" i="0" u="none" strike="noStrike" baseline="0" dirty="0">
                <a:solidFill>
                  <a:srgbClr val="333333"/>
                </a:solidFill>
                <a:latin typeface="MicrosoftYaHei"/>
              </a:rPr>
              <a:t>设备的运行状态，现需要设计一个系统，读取</a:t>
            </a:r>
            <a:r>
              <a:rPr lang="en-US" altLang="zh-CN" sz="1800" b="0" i="0" u="none" strike="noStrike" baseline="0" dirty="0">
                <a:solidFill>
                  <a:srgbClr val="333333"/>
                </a:solidFill>
                <a:latin typeface="OpenSans-Regular"/>
              </a:rPr>
              <a:t>txt</a:t>
            </a:r>
            <a:r>
              <a:rPr lang="zh-CN" altLang="en-US" sz="1800" b="0" i="0" u="none" strike="noStrike" baseline="0" dirty="0">
                <a:solidFill>
                  <a:srgbClr val="333333"/>
                </a:solidFill>
                <a:latin typeface="MicrosoftYaHei"/>
              </a:rPr>
              <a:t>文件中的消息，并实时展示给前</a:t>
            </a:r>
          </a:p>
          <a:p>
            <a:pPr algn="l"/>
            <a:r>
              <a:rPr lang="zh-CN" altLang="en-US" sz="1800" b="0" i="0" u="none" strike="noStrike" baseline="0" dirty="0">
                <a:solidFill>
                  <a:srgbClr val="333333"/>
                </a:solidFill>
                <a:latin typeface="MicrosoftYaHei"/>
              </a:rPr>
              <a:t>端，以供管理人员时刻观察设备状态，并能提供一个</a:t>
            </a:r>
            <a:r>
              <a:rPr lang="zh-CN" altLang="en-US" sz="1800" b="1" i="0" u="none" strike="noStrike" baseline="0" dirty="0">
                <a:solidFill>
                  <a:srgbClr val="333333"/>
                </a:solidFill>
                <a:latin typeface="MicrosoftYaHei-Bold"/>
              </a:rPr>
              <a:t>实时预警</a:t>
            </a:r>
            <a:r>
              <a:rPr lang="zh-CN" altLang="en-US" sz="1800" b="0" i="0" u="none" strike="noStrike" baseline="0" dirty="0">
                <a:solidFill>
                  <a:srgbClr val="333333"/>
                </a:solidFill>
                <a:latin typeface="MicrosoftYaHei"/>
              </a:rPr>
              <a:t>效果。</a:t>
            </a:r>
            <a:endParaRPr lang="zh-CN" altLang="en-US" b="1" i="1" dirty="0"/>
          </a:p>
        </p:txBody>
      </p:sp>
      <p:sp>
        <p:nvSpPr>
          <p:cNvPr id="14" name="文本框 13">
            <a:extLst>
              <a:ext uri="{FF2B5EF4-FFF2-40B4-BE49-F238E27FC236}">
                <a16:creationId xmlns:a16="http://schemas.microsoft.com/office/drawing/2014/main" id="{702EEB6A-64D6-91BE-4BBD-EDB9F8415C5D}"/>
              </a:ext>
            </a:extLst>
          </p:cNvPr>
          <p:cNvSpPr txBox="1"/>
          <p:nvPr/>
        </p:nvSpPr>
        <p:spPr>
          <a:xfrm>
            <a:off x="493294" y="5077326"/>
            <a:ext cx="8686801" cy="369332"/>
          </a:xfrm>
          <a:prstGeom prst="rect">
            <a:avLst/>
          </a:prstGeom>
          <a:noFill/>
        </p:spPr>
        <p:txBody>
          <a:bodyPr wrap="square" rtlCol="0">
            <a:spAutoFit/>
          </a:bodyPr>
          <a:lstStyle/>
          <a:p>
            <a:r>
              <a:rPr lang="zh-CN" altLang="en-US" dirty="0"/>
              <a:t>后台代码可以初步分为分为</a:t>
            </a:r>
            <a:r>
              <a:rPr lang="en-US" altLang="zh-CN" dirty="0"/>
              <a:t>: </a:t>
            </a:r>
            <a:r>
              <a:rPr lang="zh-CN" altLang="en-US" dirty="0"/>
              <a:t>用户模块、数据</a:t>
            </a:r>
            <a:r>
              <a:rPr lang="en-US" altLang="zh-CN" dirty="0"/>
              <a:t>IO</a:t>
            </a:r>
            <a:r>
              <a:rPr lang="zh-CN" altLang="en-US" dirty="0"/>
              <a:t>模块、打印机模块三个部分</a:t>
            </a:r>
          </a:p>
        </p:txBody>
      </p:sp>
    </p:spTree>
    <p:extLst>
      <p:ext uri="{BB962C8B-B14F-4D97-AF65-F5344CB8AC3E}">
        <p14:creationId xmlns:p14="http://schemas.microsoft.com/office/powerpoint/2010/main" val="282170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项目功能</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444627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425005" y="516412"/>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项目功能</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en-US" altLang="zh-CN"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项目功能</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pic>
        <p:nvPicPr>
          <p:cNvPr id="7" name="图片 6">
            <a:extLst>
              <a:ext uri="{FF2B5EF4-FFF2-40B4-BE49-F238E27FC236}">
                <a16:creationId xmlns:a16="http://schemas.microsoft.com/office/drawing/2014/main" id="{1C5BFB97-1812-89C2-289B-929A14035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728" y="1220918"/>
            <a:ext cx="6456858" cy="5120670"/>
          </a:xfrm>
          <a:prstGeom prst="rect">
            <a:avLst/>
          </a:prstGeom>
        </p:spPr>
      </p:pic>
      <p:sp>
        <p:nvSpPr>
          <p:cNvPr id="13" name="文本框 12">
            <a:extLst>
              <a:ext uri="{FF2B5EF4-FFF2-40B4-BE49-F238E27FC236}">
                <a16:creationId xmlns:a16="http://schemas.microsoft.com/office/drawing/2014/main" id="{1C502FDB-95F3-A414-B2D5-C13947DF0174}"/>
              </a:ext>
            </a:extLst>
          </p:cNvPr>
          <p:cNvSpPr txBox="1"/>
          <p:nvPr/>
        </p:nvSpPr>
        <p:spPr>
          <a:xfrm>
            <a:off x="7014411" y="1220918"/>
            <a:ext cx="2696531" cy="4801314"/>
          </a:xfrm>
          <a:prstGeom prst="rect">
            <a:avLst/>
          </a:prstGeom>
          <a:noFill/>
        </p:spPr>
        <p:txBody>
          <a:bodyPr wrap="square" rtlCol="0">
            <a:spAutoFit/>
          </a:bodyPr>
          <a:lstStyle/>
          <a:p>
            <a:r>
              <a:rPr lang="en-US" altLang="zh-CN" dirty="0"/>
              <a:t>  </a:t>
            </a:r>
            <a:r>
              <a:rPr lang="zh-CN" altLang="en-US" dirty="0"/>
              <a:t>最终我的项目结构如下</a:t>
            </a:r>
            <a:r>
              <a:rPr lang="en-US" altLang="zh-CN" dirty="0"/>
              <a:t>:</a:t>
            </a:r>
          </a:p>
          <a:p>
            <a:endParaRPr lang="en-US" altLang="zh-CN" dirty="0"/>
          </a:p>
          <a:p>
            <a:endParaRPr lang="en-US" altLang="zh-CN" dirty="0"/>
          </a:p>
          <a:p>
            <a:r>
              <a:rPr lang="zh-CN" altLang="en-US" dirty="0"/>
              <a:t>  在代码底层利用多线程和</a:t>
            </a:r>
            <a:r>
              <a:rPr lang="en-US" altLang="zh-CN" dirty="0"/>
              <a:t>http</a:t>
            </a:r>
            <a:r>
              <a:rPr lang="zh-CN" altLang="en-US" dirty="0"/>
              <a:t>请求模拟多个打印机向一台服务器同时发送请求的实际情况。</a:t>
            </a:r>
            <a:endParaRPr lang="en-US" altLang="zh-CN" dirty="0"/>
          </a:p>
          <a:p>
            <a:endParaRPr lang="en-US" altLang="zh-CN" dirty="0"/>
          </a:p>
          <a:p>
            <a:endParaRPr lang="en-US" altLang="zh-CN" dirty="0"/>
          </a:p>
          <a:p>
            <a:r>
              <a:rPr lang="en-US" altLang="zh-CN" dirty="0"/>
              <a:t>  </a:t>
            </a:r>
            <a:r>
              <a:rPr lang="zh-CN" altLang="en-US" dirty="0"/>
              <a:t>新建若干个线程</a:t>
            </a:r>
            <a:r>
              <a:rPr lang="en-US" altLang="zh-CN" dirty="0"/>
              <a:t>, </a:t>
            </a:r>
            <a:r>
              <a:rPr lang="zh-CN" altLang="en-US" dirty="0"/>
              <a:t>每个中都会新建一个</a:t>
            </a:r>
            <a:r>
              <a:rPr lang="zh-CN" altLang="en-US" b="1" dirty="0"/>
              <a:t>监听类对象，</a:t>
            </a:r>
            <a:r>
              <a:rPr lang="zh-CN" altLang="en-US" dirty="0"/>
              <a:t>这个对象会对</a:t>
            </a:r>
            <a:r>
              <a:rPr lang="en-US" altLang="zh-CN" dirty="0"/>
              <a:t>txt</a:t>
            </a:r>
            <a:r>
              <a:rPr lang="zh-CN" altLang="en-US" dirty="0"/>
              <a:t>文件的更改进行监听</a:t>
            </a:r>
            <a:r>
              <a:rPr lang="en-US" altLang="zh-CN" dirty="0"/>
              <a:t>, </a:t>
            </a:r>
            <a:r>
              <a:rPr lang="zh-CN" altLang="en-US" dirty="0"/>
              <a:t>并通过</a:t>
            </a:r>
            <a:r>
              <a:rPr lang="en-US" altLang="zh-CN" dirty="0"/>
              <a:t>http</a:t>
            </a:r>
            <a:r>
              <a:rPr lang="zh-CN" altLang="en-US" dirty="0"/>
              <a:t>请求发送到服务器</a:t>
            </a:r>
            <a:r>
              <a:rPr lang="en-US" altLang="zh-CN" dirty="0"/>
              <a:t>, </a:t>
            </a:r>
            <a:r>
              <a:rPr lang="zh-CN" altLang="en-US" dirty="0"/>
              <a:t>由服务器代码进行统一处理。</a:t>
            </a:r>
            <a:endParaRPr lang="en-US" altLang="zh-CN" dirty="0"/>
          </a:p>
          <a:p>
            <a:endParaRPr lang="zh-CN" altLang="en-US" b="1" dirty="0"/>
          </a:p>
        </p:txBody>
      </p:sp>
    </p:spTree>
    <p:extLst>
      <p:ext uri="{BB962C8B-B14F-4D97-AF65-F5344CB8AC3E}">
        <p14:creationId xmlns:p14="http://schemas.microsoft.com/office/powerpoint/2010/main" val="163023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313636" y="285578"/>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项目功能</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818280" y="352762"/>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en-US" altLang="zh-CN"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项目功能</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sp>
        <p:nvSpPr>
          <p:cNvPr id="13" name="文本框 12">
            <a:extLst>
              <a:ext uri="{FF2B5EF4-FFF2-40B4-BE49-F238E27FC236}">
                <a16:creationId xmlns:a16="http://schemas.microsoft.com/office/drawing/2014/main" id="{1C502FDB-95F3-A414-B2D5-C13947DF0174}"/>
              </a:ext>
            </a:extLst>
          </p:cNvPr>
          <p:cNvSpPr txBox="1"/>
          <p:nvPr/>
        </p:nvSpPr>
        <p:spPr>
          <a:xfrm>
            <a:off x="7014411" y="1220918"/>
            <a:ext cx="2696531" cy="5078313"/>
          </a:xfrm>
          <a:prstGeom prst="rect">
            <a:avLst/>
          </a:prstGeom>
          <a:noFill/>
        </p:spPr>
        <p:txBody>
          <a:bodyPr wrap="square" rtlCol="0">
            <a:spAutoFit/>
          </a:bodyPr>
          <a:lstStyle/>
          <a:p>
            <a:r>
              <a:rPr lang="en-US" altLang="zh-CN" dirty="0"/>
              <a:t>    </a:t>
            </a:r>
            <a:r>
              <a:rPr lang="zh-CN" altLang="en-US" dirty="0"/>
              <a:t>而在前端</a:t>
            </a:r>
            <a:r>
              <a:rPr lang="en-US" altLang="zh-CN" dirty="0"/>
              <a:t>,</a:t>
            </a:r>
            <a:r>
              <a:rPr lang="zh-CN" altLang="en-US" dirty="0"/>
              <a:t>用户分为企业用户，普通用户，管理员三种。</a:t>
            </a:r>
            <a:endParaRPr lang="en-US" altLang="zh-CN" dirty="0"/>
          </a:p>
          <a:p>
            <a:endParaRPr lang="en-US" altLang="zh-CN" dirty="0"/>
          </a:p>
          <a:p>
            <a:r>
              <a:rPr lang="zh-CN" altLang="en-US" dirty="0"/>
              <a:t>   企业用户经过注册登陆后</a:t>
            </a:r>
            <a:r>
              <a:rPr lang="en-US" altLang="zh-CN" dirty="0"/>
              <a:t>,</a:t>
            </a:r>
            <a:r>
              <a:rPr lang="zh-CN" altLang="en-US" dirty="0"/>
              <a:t>就可以查看自己有权限访问的打印机信息。而普通用户还需进一步输入企业账户名和绑定码绑定</a:t>
            </a:r>
            <a:endParaRPr lang="en-US" altLang="zh-CN" dirty="0"/>
          </a:p>
          <a:p>
            <a:r>
              <a:rPr lang="en-US" altLang="zh-CN" b="1" dirty="0"/>
              <a:t>	</a:t>
            </a:r>
          </a:p>
          <a:p>
            <a:r>
              <a:rPr lang="en-US" altLang="zh-CN" b="1" dirty="0"/>
              <a:t>  </a:t>
            </a:r>
            <a:r>
              <a:rPr lang="zh-CN" altLang="en-US" dirty="0"/>
              <a:t>点击开始监听按钮就会在后台新建一个监听线程</a:t>
            </a:r>
            <a:r>
              <a:rPr lang="en-US" altLang="zh-CN" dirty="0"/>
              <a:t>(</a:t>
            </a:r>
            <a:r>
              <a:rPr lang="zh-CN" altLang="en-US" dirty="0"/>
              <a:t>一次点击后失效</a:t>
            </a:r>
            <a:r>
              <a:rPr lang="en-US" altLang="zh-CN" dirty="0"/>
              <a:t>)</a:t>
            </a:r>
          </a:p>
          <a:p>
            <a:endParaRPr lang="en-US" altLang="zh-CN" b="1" dirty="0"/>
          </a:p>
          <a:p>
            <a:r>
              <a:rPr lang="en-US" altLang="zh-CN" b="1" dirty="0"/>
              <a:t>  </a:t>
            </a:r>
            <a:r>
              <a:rPr lang="zh-CN" altLang="en-US" dirty="0"/>
              <a:t>随后用户就能实时观察到自己有权限查看的打印机的信息</a:t>
            </a:r>
          </a:p>
        </p:txBody>
      </p:sp>
      <p:pic>
        <p:nvPicPr>
          <p:cNvPr id="10" name="图片 9">
            <a:extLst>
              <a:ext uri="{FF2B5EF4-FFF2-40B4-BE49-F238E27FC236}">
                <a16:creationId xmlns:a16="http://schemas.microsoft.com/office/drawing/2014/main" id="{384019FD-0217-1757-B83F-A4FF6186B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780" y="3715750"/>
            <a:ext cx="5295418" cy="2957987"/>
          </a:xfrm>
          <a:prstGeom prst="rect">
            <a:avLst/>
          </a:prstGeom>
        </p:spPr>
      </p:pic>
      <p:pic>
        <p:nvPicPr>
          <p:cNvPr id="15" name="图片 14">
            <a:extLst>
              <a:ext uri="{FF2B5EF4-FFF2-40B4-BE49-F238E27FC236}">
                <a16:creationId xmlns:a16="http://schemas.microsoft.com/office/drawing/2014/main" id="{B0919A32-5F18-63C0-E5A8-9CBDB083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780" y="718912"/>
            <a:ext cx="5295418" cy="2957987"/>
          </a:xfrm>
          <a:prstGeom prst="rect">
            <a:avLst/>
          </a:prstGeom>
        </p:spPr>
      </p:pic>
    </p:spTree>
    <p:extLst>
      <p:ext uri="{BB962C8B-B14F-4D97-AF65-F5344CB8AC3E}">
        <p14:creationId xmlns:p14="http://schemas.microsoft.com/office/powerpoint/2010/main" val="3993027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2876475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425005" y="516412"/>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en-US" altLang="zh-CN"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项目功能</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67243" y="374408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pic>
        <p:nvPicPr>
          <p:cNvPr id="7" name="图片 6">
            <a:extLst>
              <a:ext uri="{FF2B5EF4-FFF2-40B4-BE49-F238E27FC236}">
                <a16:creationId xmlns:a16="http://schemas.microsoft.com/office/drawing/2014/main" id="{1C5BFB97-1812-89C2-289B-929A14035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728" y="1220918"/>
            <a:ext cx="6456858" cy="5120670"/>
          </a:xfrm>
          <a:prstGeom prst="rect">
            <a:avLst/>
          </a:prstGeom>
        </p:spPr>
      </p:pic>
      <p:sp>
        <p:nvSpPr>
          <p:cNvPr id="13" name="文本框 12">
            <a:extLst>
              <a:ext uri="{FF2B5EF4-FFF2-40B4-BE49-F238E27FC236}">
                <a16:creationId xmlns:a16="http://schemas.microsoft.com/office/drawing/2014/main" id="{1C502FDB-95F3-A414-B2D5-C13947DF0174}"/>
              </a:ext>
            </a:extLst>
          </p:cNvPr>
          <p:cNvSpPr txBox="1"/>
          <p:nvPr/>
        </p:nvSpPr>
        <p:spPr>
          <a:xfrm>
            <a:off x="6992968" y="2093816"/>
            <a:ext cx="2696531" cy="2031325"/>
          </a:xfrm>
          <a:prstGeom prst="rect">
            <a:avLst/>
          </a:prstGeom>
          <a:noFill/>
        </p:spPr>
        <p:txBody>
          <a:bodyPr wrap="square" rtlCol="0">
            <a:spAutoFit/>
          </a:bodyPr>
          <a:lstStyle/>
          <a:p>
            <a:r>
              <a:rPr lang="en-US" altLang="zh-CN" dirty="0"/>
              <a:t>   </a:t>
            </a:r>
            <a:r>
              <a:rPr lang="zh-CN" altLang="en-US" dirty="0"/>
              <a:t>在我的项目中</a:t>
            </a:r>
            <a:r>
              <a:rPr lang="en-US" altLang="zh-CN" dirty="0"/>
              <a:t>,</a:t>
            </a:r>
            <a:r>
              <a:rPr lang="zh-CN" altLang="en-US" dirty="0"/>
              <a:t>我实现了数据驻留端和服务端（处理端）的分离。并且支持</a:t>
            </a:r>
            <a:r>
              <a:rPr lang="zh-CN" altLang="en-US" b="1" dirty="0"/>
              <a:t>同时处理</a:t>
            </a:r>
            <a:r>
              <a:rPr lang="zh-CN" altLang="en-US" dirty="0"/>
              <a:t>多个驻留端的情况</a:t>
            </a:r>
            <a:r>
              <a:rPr lang="en-US" altLang="zh-CN" dirty="0"/>
              <a:t>, </a:t>
            </a:r>
            <a:r>
              <a:rPr lang="zh-CN" altLang="en-US" dirty="0"/>
              <a:t>此实现较为贴近现实中的生活生产需求。</a:t>
            </a:r>
            <a:endParaRPr lang="en-US" altLang="zh-CN" dirty="0"/>
          </a:p>
        </p:txBody>
      </p:sp>
    </p:spTree>
    <p:extLst>
      <p:ext uri="{BB962C8B-B14F-4D97-AF65-F5344CB8AC3E}">
        <p14:creationId xmlns:p14="http://schemas.microsoft.com/office/powerpoint/2010/main" val="24468395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1002</Words>
  <Application>Microsoft Office PowerPoint</Application>
  <PresentationFormat>宽屏</PresentationFormat>
  <Paragraphs>103</Paragraphs>
  <Slides>16</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微软雅黑</vt:lpstr>
      <vt:lpstr>-apple-system</vt:lpstr>
      <vt:lpstr>等线 Light</vt:lpstr>
      <vt:lpstr>Sitka Text</vt:lpstr>
      <vt:lpstr>OpenSans-Regular</vt:lpstr>
      <vt:lpstr>MicrosoftYaHei</vt:lpstr>
      <vt:lpstr>Novecento wide Bold</vt:lpstr>
      <vt:lpstr>OpenSans-Bold</vt:lpstr>
      <vt:lpstr>Montserrat Light</vt:lpstr>
      <vt:lpstr>等线</vt:lpstr>
      <vt:lpstr>MicrosoftYaHei-Bold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吴 卓颖</cp:lastModifiedBy>
  <cp:revision>13</cp:revision>
  <dcterms:created xsi:type="dcterms:W3CDTF">2022-04-30T16:30:33Z</dcterms:created>
  <dcterms:modified xsi:type="dcterms:W3CDTF">2023-05-01T16:48:53Z</dcterms:modified>
</cp:coreProperties>
</file>